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626" r:id="rId2"/>
    <p:sldId id="649" r:id="rId3"/>
    <p:sldId id="655" r:id="rId4"/>
    <p:sldId id="632" r:id="rId5"/>
    <p:sldId id="627" r:id="rId6"/>
    <p:sldId id="258" r:id="rId7"/>
    <p:sldId id="646" r:id="rId8"/>
    <p:sldId id="625" r:id="rId9"/>
    <p:sldId id="294" r:id="rId10"/>
    <p:sldId id="647" r:id="rId11"/>
    <p:sldId id="332" r:id="rId12"/>
    <p:sldId id="333" r:id="rId13"/>
    <p:sldId id="334" r:id="rId14"/>
    <p:sldId id="654" r:id="rId15"/>
    <p:sldId id="628" r:id="rId16"/>
    <p:sldId id="257" r:id="rId17"/>
    <p:sldId id="629" r:id="rId18"/>
    <p:sldId id="296" r:id="rId19"/>
    <p:sldId id="261" r:id="rId20"/>
    <p:sldId id="297" r:id="rId21"/>
    <p:sldId id="634" r:id="rId22"/>
    <p:sldId id="633" r:id="rId23"/>
    <p:sldId id="637" r:id="rId24"/>
    <p:sldId id="638" r:id="rId25"/>
    <p:sldId id="639" r:id="rId26"/>
    <p:sldId id="640" r:id="rId27"/>
    <p:sldId id="641" r:id="rId28"/>
    <p:sldId id="642" r:id="rId29"/>
    <p:sldId id="643" r:id="rId30"/>
    <p:sldId id="644" r:id="rId31"/>
    <p:sldId id="645" r:id="rId32"/>
    <p:sldId id="648" r:id="rId33"/>
    <p:sldId id="658" r:id="rId34"/>
    <p:sldId id="636" r:id="rId35"/>
    <p:sldId id="493" r:id="rId36"/>
    <p:sldId id="656" r:id="rId37"/>
    <p:sldId id="657" r:id="rId38"/>
    <p:sldId id="27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8C2"/>
    <a:srgbClr val="7C7D7D"/>
    <a:srgbClr val="003E6F"/>
    <a:srgbClr val="AC2376"/>
    <a:srgbClr val="EF4723"/>
    <a:srgbClr val="FFC41C"/>
    <a:srgbClr val="BD2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4" autoAdjust="0"/>
    <p:restoredTop sz="94195"/>
  </p:normalViewPr>
  <p:slideViewPr>
    <p:cSldViewPr snapToGrid="0" snapToObjects="1">
      <p:cViewPr varScale="1">
        <p:scale>
          <a:sx n="114" d="100"/>
          <a:sy n="114" d="100"/>
        </p:scale>
        <p:origin x="774" y="114"/>
      </p:cViewPr>
      <p:guideLst/>
    </p:cSldViewPr>
  </p:slideViewPr>
  <p:notesTextViewPr>
    <p:cViewPr>
      <p:scale>
        <a:sx n="1" d="1"/>
        <a:sy n="1" d="1"/>
      </p:scale>
      <p:origin x="0" y="0"/>
    </p:cViewPr>
  </p:notesTextViewPr>
  <p:notesViewPr>
    <p:cSldViewPr snapToGrid="0" snapToObjects="1">
      <p:cViewPr varScale="1">
        <p:scale>
          <a:sx n="107" d="100"/>
          <a:sy n="107" d="100"/>
        </p:scale>
        <p:origin x="4080"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47DFB-AAD8-4553-B277-B28A3768354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FD113A8-EB21-47DD-9CB3-B92D19950CD2}">
      <dgm:prSet/>
      <dgm:spPr/>
      <dgm:t>
        <a:bodyPr/>
        <a:lstStyle/>
        <a:p>
          <a:pPr>
            <a:defRPr cap="all"/>
          </a:pPr>
          <a:r>
            <a:rPr lang="en-US" dirty="0"/>
            <a:t>Stress</a:t>
          </a:r>
        </a:p>
      </dgm:t>
    </dgm:pt>
    <dgm:pt modelId="{A888160A-FEBB-4D25-9806-A726EE754AD3}" type="parTrans" cxnId="{B69C7B43-5C4A-4A0A-8C18-537D3B06D423}">
      <dgm:prSet/>
      <dgm:spPr/>
      <dgm:t>
        <a:bodyPr/>
        <a:lstStyle/>
        <a:p>
          <a:endParaRPr lang="en-US"/>
        </a:p>
      </dgm:t>
    </dgm:pt>
    <dgm:pt modelId="{EA0DA1F8-BD35-4FCB-9F41-5FB12A432519}" type="sibTrans" cxnId="{B69C7B43-5C4A-4A0A-8C18-537D3B06D423}">
      <dgm:prSet/>
      <dgm:spPr/>
      <dgm:t>
        <a:bodyPr/>
        <a:lstStyle/>
        <a:p>
          <a:endParaRPr lang="en-US"/>
        </a:p>
      </dgm:t>
    </dgm:pt>
    <dgm:pt modelId="{9AD7578B-BF92-498D-BF26-AF910FE05778}">
      <dgm:prSet/>
      <dgm:spPr/>
      <dgm:t>
        <a:bodyPr/>
        <a:lstStyle/>
        <a:p>
          <a:pPr>
            <a:defRPr cap="all"/>
          </a:pPr>
          <a:r>
            <a:rPr lang="en-US" dirty="0"/>
            <a:t>Lived Experience</a:t>
          </a:r>
        </a:p>
      </dgm:t>
    </dgm:pt>
    <dgm:pt modelId="{338CB523-3B3D-4A4C-B3D7-B8F3AF4EEB04}" type="parTrans" cxnId="{65B0A2FF-FC0D-4E14-A5B9-E7EDF0F7EB51}">
      <dgm:prSet/>
      <dgm:spPr/>
      <dgm:t>
        <a:bodyPr/>
        <a:lstStyle/>
        <a:p>
          <a:endParaRPr lang="en-US"/>
        </a:p>
      </dgm:t>
    </dgm:pt>
    <dgm:pt modelId="{5DF6DECB-9C04-460F-8220-C4D092C85637}" type="sibTrans" cxnId="{65B0A2FF-FC0D-4E14-A5B9-E7EDF0F7EB51}">
      <dgm:prSet/>
      <dgm:spPr/>
      <dgm:t>
        <a:bodyPr/>
        <a:lstStyle/>
        <a:p>
          <a:endParaRPr lang="en-US"/>
        </a:p>
      </dgm:t>
    </dgm:pt>
    <dgm:pt modelId="{C31DF116-0B8E-4F43-91F3-FBB6C2A83A73}">
      <dgm:prSet/>
      <dgm:spPr/>
      <dgm:t>
        <a:bodyPr/>
        <a:lstStyle/>
        <a:p>
          <a:pPr>
            <a:defRPr cap="all"/>
          </a:pPr>
          <a:r>
            <a:rPr lang="en-US" dirty="0"/>
            <a:t>Intersectionality</a:t>
          </a:r>
        </a:p>
      </dgm:t>
    </dgm:pt>
    <dgm:pt modelId="{6FB34B94-1024-403C-BA0B-A3D0732617CA}" type="parTrans" cxnId="{68A91E18-4E03-47E8-BBC3-96C1D8F23367}">
      <dgm:prSet/>
      <dgm:spPr/>
      <dgm:t>
        <a:bodyPr/>
        <a:lstStyle/>
        <a:p>
          <a:endParaRPr lang="en-US"/>
        </a:p>
      </dgm:t>
    </dgm:pt>
    <dgm:pt modelId="{13DFE626-A080-404A-9CB8-AF01F3BA2965}" type="sibTrans" cxnId="{68A91E18-4E03-47E8-BBC3-96C1D8F23367}">
      <dgm:prSet/>
      <dgm:spPr/>
      <dgm:t>
        <a:bodyPr/>
        <a:lstStyle/>
        <a:p>
          <a:endParaRPr lang="en-US"/>
        </a:p>
      </dgm:t>
    </dgm:pt>
    <dgm:pt modelId="{F406329C-CA6D-4CEB-8A54-81653A8B1EC0}" type="pres">
      <dgm:prSet presAssocID="{0E747DFB-AAD8-4553-B277-B28A37683547}" presName="root" presStyleCnt="0">
        <dgm:presLayoutVars>
          <dgm:dir/>
          <dgm:resizeHandles val="exact"/>
        </dgm:presLayoutVars>
      </dgm:prSet>
      <dgm:spPr/>
    </dgm:pt>
    <dgm:pt modelId="{CB33D7B0-368F-4A13-8080-6E1A89893044}" type="pres">
      <dgm:prSet presAssocID="{9FD113A8-EB21-47DD-9CB3-B92D19950CD2}" presName="compNode" presStyleCnt="0"/>
      <dgm:spPr/>
    </dgm:pt>
    <dgm:pt modelId="{5A084AFD-C7DF-49D3-90CF-78A4AB43F78E}" type="pres">
      <dgm:prSet presAssocID="{9FD113A8-EB21-47DD-9CB3-B92D19950CD2}" presName="iconBgRect" presStyleLbl="bgShp" presStyleIdx="0" presStyleCnt="3"/>
      <dgm:spPr>
        <a:solidFill>
          <a:srgbClr val="AC2376"/>
        </a:solidFill>
      </dgm:spPr>
    </dgm:pt>
    <dgm:pt modelId="{74BFC18C-6D87-4F1D-9E16-623E7F84ACC6}" type="pres">
      <dgm:prSet presAssocID="{9FD113A8-EB21-47DD-9CB3-B92D19950C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ried Face with No Fill"/>
        </a:ext>
      </dgm:extLst>
    </dgm:pt>
    <dgm:pt modelId="{9AADC79E-E90F-4E56-A52E-C182068D1404}" type="pres">
      <dgm:prSet presAssocID="{9FD113A8-EB21-47DD-9CB3-B92D19950CD2}" presName="spaceRect" presStyleCnt="0"/>
      <dgm:spPr/>
    </dgm:pt>
    <dgm:pt modelId="{E1B80F87-A328-4C0A-90F7-754F06B0E894}" type="pres">
      <dgm:prSet presAssocID="{9FD113A8-EB21-47DD-9CB3-B92D19950CD2}" presName="textRect" presStyleLbl="revTx" presStyleIdx="0" presStyleCnt="3">
        <dgm:presLayoutVars>
          <dgm:chMax val="1"/>
          <dgm:chPref val="1"/>
        </dgm:presLayoutVars>
      </dgm:prSet>
      <dgm:spPr/>
    </dgm:pt>
    <dgm:pt modelId="{1495A2C1-B42C-4413-B111-0D9B61F3DC40}" type="pres">
      <dgm:prSet presAssocID="{EA0DA1F8-BD35-4FCB-9F41-5FB12A432519}" presName="sibTrans" presStyleCnt="0"/>
      <dgm:spPr/>
    </dgm:pt>
    <dgm:pt modelId="{0F133060-2DA8-4B62-B8CF-AD26ED9B9B20}" type="pres">
      <dgm:prSet presAssocID="{9AD7578B-BF92-498D-BF26-AF910FE05778}" presName="compNode" presStyleCnt="0"/>
      <dgm:spPr/>
    </dgm:pt>
    <dgm:pt modelId="{6314CB01-1C8C-4E92-ADBA-8912F65812DD}" type="pres">
      <dgm:prSet presAssocID="{9AD7578B-BF92-498D-BF26-AF910FE05778}" presName="iconBgRect" presStyleLbl="bgShp" presStyleIdx="1" presStyleCnt="3"/>
      <dgm:spPr>
        <a:solidFill>
          <a:srgbClr val="50B8C2"/>
        </a:solidFill>
      </dgm:spPr>
    </dgm:pt>
    <dgm:pt modelId="{AA0BF274-A719-4D7F-AD9B-57770D4C24E2}" type="pres">
      <dgm:prSet presAssocID="{9AD7578B-BF92-498D-BF26-AF910FE057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inningPlates"/>
        </a:ext>
      </dgm:extLst>
    </dgm:pt>
    <dgm:pt modelId="{4ED6A382-E28E-44D8-BCE1-90C527E2AE38}" type="pres">
      <dgm:prSet presAssocID="{9AD7578B-BF92-498D-BF26-AF910FE05778}" presName="spaceRect" presStyleCnt="0"/>
      <dgm:spPr/>
    </dgm:pt>
    <dgm:pt modelId="{50BCA7EB-8ED0-409B-A55A-69F097BC6670}" type="pres">
      <dgm:prSet presAssocID="{9AD7578B-BF92-498D-BF26-AF910FE05778}" presName="textRect" presStyleLbl="revTx" presStyleIdx="1" presStyleCnt="3">
        <dgm:presLayoutVars>
          <dgm:chMax val="1"/>
          <dgm:chPref val="1"/>
        </dgm:presLayoutVars>
      </dgm:prSet>
      <dgm:spPr/>
    </dgm:pt>
    <dgm:pt modelId="{7AC91E02-FB10-4C98-BAE2-C7E058F1896A}" type="pres">
      <dgm:prSet presAssocID="{5DF6DECB-9C04-460F-8220-C4D092C85637}" presName="sibTrans" presStyleCnt="0"/>
      <dgm:spPr/>
    </dgm:pt>
    <dgm:pt modelId="{A7E5B7B9-DA3D-42BF-8479-816A7757D4D8}" type="pres">
      <dgm:prSet presAssocID="{C31DF116-0B8E-4F43-91F3-FBB6C2A83A73}" presName="compNode" presStyleCnt="0"/>
      <dgm:spPr/>
    </dgm:pt>
    <dgm:pt modelId="{B9347CD1-5BD0-447A-935D-2CFABAD805BE}" type="pres">
      <dgm:prSet presAssocID="{C31DF116-0B8E-4F43-91F3-FBB6C2A83A73}" presName="iconBgRect" presStyleLbl="bgShp" presStyleIdx="2" presStyleCnt="3"/>
      <dgm:spPr>
        <a:solidFill>
          <a:srgbClr val="003E6F"/>
        </a:solidFill>
      </dgm:spPr>
    </dgm:pt>
    <dgm:pt modelId="{799326D4-567A-48E4-85E6-4B3BC180C81F}" type="pres">
      <dgm:prSet presAssocID="{C31DF116-0B8E-4F43-91F3-FBB6C2A83A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nections"/>
        </a:ext>
      </dgm:extLst>
    </dgm:pt>
    <dgm:pt modelId="{A6D2A40E-28B2-43DE-8B32-FB796A18CB70}" type="pres">
      <dgm:prSet presAssocID="{C31DF116-0B8E-4F43-91F3-FBB6C2A83A73}" presName="spaceRect" presStyleCnt="0"/>
      <dgm:spPr/>
    </dgm:pt>
    <dgm:pt modelId="{034B8E96-8608-45D6-8E89-6977B382E432}" type="pres">
      <dgm:prSet presAssocID="{C31DF116-0B8E-4F43-91F3-FBB6C2A83A73}" presName="textRect" presStyleLbl="revTx" presStyleIdx="2" presStyleCnt="3">
        <dgm:presLayoutVars>
          <dgm:chMax val="1"/>
          <dgm:chPref val="1"/>
        </dgm:presLayoutVars>
      </dgm:prSet>
      <dgm:spPr/>
    </dgm:pt>
  </dgm:ptLst>
  <dgm:cxnLst>
    <dgm:cxn modelId="{A42D8B03-9953-4B22-B0E5-E5195C212AC8}" type="presOf" srcId="{9FD113A8-EB21-47DD-9CB3-B92D19950CD2}" destId="{E1B80F87-A328-4C0A-90F7-754F06B0E894}" srcOrd="0" destOrd="0" presId="urn:microsoft.com/office/officeart/2018/5/layout/IconCircleLabelList"/>
    <dgm:cxn modelId="{68A91E18-4E03-47E8-BBC3-96C1D8F23367}" srcId="{0E747DFB-AAD8-4553-B277-B28A37683547}" destId="{C31DF116-0B8E-4F43-91F3-FBB6C2A83A73}" srcOrd="2" destOrd="0" parTransId="{6FB34B94-1024-403C-BA0B-A3D0732617CA}" sibTransId="{13DFE626-A080-404A-9CB8-AF01F3BA2965}"/>
    <dgm:cxn modelId="{B706A55C-543D-4F34-A1F6-23525CA55D0E}" type="presOf" srcId="{0E747DFB-AAD8-4553-B277-B28A37683547}" destId="{F406329C-CA6D-4CEB-8A54-81653A8B1EC0}" srcOrd="0" destOrd="0" presId="urn:microsoft.com/office/officeart/2018/5/layout/IconCircleLabelList"/>
    <dgm:cxn modelId="{B69C7B43-5C4A-4A0A-8C18-537D3B06D423}" srcId="{0E747DFB-AAD8-4553-B277-B28A37683547}" destId="{9FD113A8-EB21-47DD-9CB3-B92D19950CD2}" srcOrd="0" destOrd="0" parTransId="{A888160A-FEBB-4D25-9806-A726EE754AD3}" sibTransId="{EA0DA1F8-BD35-4FCB-9F41-5FB12A432519}"/>
    <dgm:cxn modelId="{662A6DD4-1D4F-4883-8AF5-96E2C0B223F1}" type="presOf" srcId="{C31DF116-0B8E-4F43-91F3-FBB6C2A83A73}" destId="{034B8E96-8608-45D6-8E89-6977B382E432}" srcOrd="0" destOrd="0" presId="urn:microsoft.com/office/officeart/2018/5/layout/IconCircleLabelList"/>
    <dgm:cxn modelId="{5BA3DBD6-C1DB-4306-88C5-F6D037409A98}" type="presOf" srcId="{9AD7578B-BF92-498D-BF26-AF910FE05778}" destId="{50BCA7EB-8ED0-409B-A55A-69F097BC6670}" srcOrd="0" destOrd="0" presId="urn:microsoft.com/office/officeart/2018/5/layout/IconCircleLabelList"/>
    <dgm:cxn modelId="{65B0A2FF-FC0D-4E14-A5B9-E7EDF0F7EB51}" srcId="{0E747DFB-AAD8-4553-B277-B28A37683547}" destId="{9AD7578B-BF92-498D-BF26-AF910FE05778}" srcOrd="1" destOrd="0" parTransId="{338CB523-3B3D-4A4C-B3D7-B8F3AF4EEB04}" sibTransId="{5DF6DECB-9C04-460F-8220-C4D092C85637}"/>
    <dgm:cxn modelId="{874FF94F-675F-4157-84DD-204D03679C29}" type="presParOf" srcId="{F406329C-CA6D-4CEB-8A54-81653A8B1EC0}" destId="{CB33D7B0-368F-4A13-8080-6E1A89893044}" srcOrd="0" destOrd="0" presId="urn:microsoft.com/office/officeart/2018/5/layout/IconCircleLabelList"/>
    <dgm:cxn modelId="{5538E5F5-C97E-4A50-9DA7-8C655170B53F}" type="presParOf" srcId="{CB33D7B0-368F-4A13-8080-6E1A89893044}" destId="{5A084AFD-C7DF-49D3-90CF-78A4AB43F78E}" srcOrd="0" destOrd="0" presId="urn:microsoft.com/office/officeart/2018/5/layout/IconCircleLabelList"/>
    <dgm:cxn modelId="{ABF1A757-FF71-492C-8F8C-7D4881058717}" type="presParOf" srcId="{CB33D7B0-368F-4A13-8080-6E1A89893044}" destId="{74BFC18C-6D87-4F1D-9E16-623E7F84ACC6}" srcOrd="1" destOrd="0" presId="urn:microsoft.com/office/officeart/2018/5/layout/IconCircleLabelList"/>
    <dgm:cxn modelId="{AB23ACB3-7ED6-4FA4-83E2-E2BCD4CC8E16}" type="presParOf" srcId="{CB33D7B0-368F-4A13-8080-6E1A89893044}" destId="{9AADC79E-E90F-4E56-A52E-C182068D1404}" srcOrd="2" destOrd="0" presId="urn:microsoft.com/office/officeart/2018/5/layout/IconCircleLabelList"/>
    <dgm:cxn modelId="{EC08AE75-BB2F-4381-8932-EE1A25ED57DF}" type="presParOf" srcId="{CB33D7B0-368F-4A13-8080-6E1A89893044}" destId="{E1B80F87-A328-4C0A-90F7-754F06B0E894}" srcOrd="3" destOrd="0" presId="urn:microsoft.com/office/officeart/2018/5/layout/IconCircleLabelList"/>
    <dgm:cxn modelId="{F363A95D-F6C9-4AB4-AB19-A47A747A6056}" type="presParOf" srcId="{F406329C-CA6D-4CEB-8A54-81653A8B1EC0}" destId="{1495A2C1-B42C-4413-B111-0D9B61F3DC40}" srcOrd="1" destOrd="0" presId="urn:microsoft.com/office/officeart/2018/5/layout/IconCircleLabelList"/>
    <dgm:cxn modelId="{27D113F9-FA9B-40E9-A662-C68056000A74}" type="presParOf" srcId="{F406329C-CA6D-4CEB-8A54-81653A8B1EC0}" destId="{0F133060-2DA8-4B62-B8CF-AD26ED9B9B20}" srcOrd="2" destOrd="0" presId="urn:microsoft.com/office/officeart/2018/5/layout/IconCircleLabelList"/>
    <dgm:cxn modelId="{2BAB0889-DC3F-4C64-B1BE-2825A7B6554E}" type="presParOf" srcId="{0F133060-2DA8-4B62-B8CF-AD26ED9B9B20}" destId="{6314CB01-1C8C-4E92-ADBA-8912F65812DD}" srcOrd="0" destOrd="0" presId="urn:microsoft.com/office/officeart/2018/5/layout/IconCircleLabelList"/>
    <dgm:cxn modelId="{890D61F2-F0FF-4FB0-B45F-920CC7FB81B6}" type="presParOf" srcId="{0F133060-2DA8-4B62-B8CF-AD26ED9B9B20}" destId="{AA0BF274-A719-4D7F-AD9B-57770D4C24E2}" srcOrd="1" destOrd="0" presId="urn:microsoft.com/office/officeart/2018/5/layout/IconCircleLabelList"/>
    <dgm:cxn modelId="{6BF622BD-0C57-44EF-A448-58F4DA4294BB}" type="presParOf" srcId="{0F133060-2DA8-4B62-B8CF-AD26ED9B9B20}" destId="{4ED6A382-E28E-44D8-BCE1-90C527E2AE38}" srcOrd="2" destOrd="0" presId="urn:microsoft.com/office/officeart/2018/5/layout/IconCircleLabelList"/>
    <dgm:cxn modelId="{955F4A69-F93B-49B5-BA03-DF887623567B}" type="presParOf" srcId="{0F133060-2DA8-4B62-B8CF-AD26ED9B9B20}" destId="{50BCA7EB-8ED0-409B-A55A-69F097BC6670}" srcOrd="3" destOrd="0" presId="urn:microsoft.com/office/officeart/2018/5/layout/IconCircleLabelList"/>
    <dgm:cxn modelId="{DF23595D-3026-461F-A54E-DCA55544DB43}" type="presParOf" srcId="{F406329C-CA6D-4CEB-8A54-81653A8B1EC0}" destId="{7AC91E02-FB10-4C98-BAE2-C7E058F1896A}" srcOrd="3" destOrd="0" presId="urn:microsoft.com/office/officeart/2018/5/layout/IconCircleLabelList"/>
    <dgm:cxn modelId="{C905EBF4-A827-4F04-8BA4-0B9D4055317D}" type="presParOf" srcId="{F406329C-CA6D-4CEB-8A54-81653A8B1EC0}" destId="{A7E5B7B9-DA3D-42BF-8479-816A7757D4D8}" srcOrd="4" destOrd="0" presId="urn:microsoft.com/office/officeart/2018/5/layout/IconCircleLabelList"/>
    <dgm:cxn modelId="{EA2D17CD-4FB9-48F0-874D-2D084650E7FC}" type="presParOf" srcId="{A7E5B7B9-DA3D-42BF-8479-816A7757D4D8}" destId="{B9347CD1-5BD0-447A-935D-2CFABAD805BE}" srcOrd="0" destOrd="0" presId="urn:microsoft.com/office/officeart/2018/5/layout/IconCircleLabelList"/>
    <dgm:cxn modelId="{60DCED24-297D-4447-B7A1-6C408032188A}" type="presParOf" srcId="{A7E5B7B9-DA3D-42BF-8479-816A7757D4D8}" destId="{799326D4-567A-48E4-85E6-4B3BC180C81F}" srcOrd="1" destOrd="0" presId="urn:microsoft.com/office/officeart/2018/5/layout/IconCircleLabelList"/>
    <dgm:cxn modelId="{53C1FC03-BD02-419D-8234-458E388F22D1}" type="presParOf" srcId="{A7E5B7B9-DA3D-42BF-8479-816A7757D4D8}" destId="{A6D2A40E-28B2-43DE-8B32-FB796A18CB70}" srcOrd="2" destOrd="0" presId="urn:microsoft.com/office/officeart/2018/5/layout/IconCircleLabelList"/>
    <dgm:cxn modelId="{E90347D9-F597-4A30-A109-30E879C29F1B}" type="presParOf" srcId="{A7E5B7B9-DA3D-42BF-8479-816A7757D4D8}" destId="{034B8E96-8608-45D6-8E89-6977B382E4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883EB6-C91B-4367-811C-0BB20A7EE91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60B9C60-3FBE-4404-875A-7698EFBCECEA}">
      <dgm:prSet/>
      <dgm:spPr>
        <a:solidFill>
          <a:srgbClr val="50B8C2"/>
        </a:solidFill>
      </dgm:spPr>
      <dgm:t>
        <a:bodyPr/>
        <a:lstStyle/>
        <a:p>
          <a:r>
            <a:rPr lang="en-US" dirty="0"/>
            <a:t>High-Touch coaches are empathetic, compassionate and share many of the lived experiences of their participants. </a:t>
          </a:r>
        </a:p>
      </dgm:t>
    </dgm:pt>
    <dgm:pt modelId="{735A332D-4272-4F5C-916A-0122F870ABE2}" type="parTrans" cxnId="{EF41C115-40F3-4DE0-BA75-9B02E4093A6E}">
      <dgm:prSet/>
      <dgm:spPr/>
      <dgm:t>
        <a:bodyPr/>
        <a:lstStyle/>
        <a:p>
          <a:endParaRPr lang="en-US"/>
        </a:p>
      </dgm:t>
    </dgm:pt>
    <dgm:pt modelId="{5B2C1A98-AFB8-49D1-BDC1-1243B6870817}" type="sibTrans" cxnId="{EF41C115-40F3-4DE0-BA75-9B02E4093A6E}">
      <dgm:prSet/>
      <dgm:spPr/>
      <dgm:t>
        <a:bodyPr/>
        <a:lstStyle/>
        <a:p>
          <a:endParaRPr lang="en-US"/>
        </a:p>
      </dgm:t>
    </dgm:pt>
    <dgm:pt modelId="{89327E88-D019-42BB-ACBE-1B8517DCB2A7}">
      <dgm:prSet/>
      <dgm:spPr>
        <a:solidFill>
          <a:srgbClr val="AC2376"/>
        </a:solidFill>
      </dgm:spPr>
      <dgm:t>
        <a:bodyPr/>
        <a:lstStyle/>
        <a:p>
          <a:r>
            <a:rPr lang="en-US"/>
            <a:t>Help participants explore, navigate, understand, and change their circumstances.</a:t>
          </a:r>
        </a:p>
      </dgm:t>
    </dgm:pt>
    <dgm:pt modelId="{880166E8-ED1C-4ABF-82C6-000A0294F040}" type="parTrans" cxnId="{BB95CB14-0D08-4AD5-9E42-AE63D1C6EF94}">
      <dgm:prSet/>
      <dgm:spPr/>
      <dgm:t>
        <a:bodyPr/>
        <a:lstStyle/>
        <a:p>
          <a:endParaRPr lang="en-US"/>
        </a:p>
      </dgm:t>
    </dgm:pt>
    <dgm:pt modelId="{4C3CC39A-76C9-49A3-B19F-D79B53CDA016}" type="sibTrans" cxnId="{BB95CB14-0D08-4AD5-9E42-AE63D1C6EF94}">
      <dgm:prSet/>
      <dgm:spPr/>
      <dgm:t>
        <a:bodyPr/>
        <a:lstStyle/>
        <a:p>
          <a:endParaRPr lang="en-US"/>
        </a:p>
      </dgm:t>
    </dgm:pt>
    <dgm:pt modelId="{B6D94125-AC4E-4B48-9B40-395C1DEFCD24}">
      <dgm:prSet/>
      <dgm:spPr>
        <a:solidFill>
          <a:srgbClr val="003E6F"/>
        </a:solidFill>
      </dgm:spPr>
      <dgm:t>
        <a:bodyPr/>
        <a:lstStyle/>
        <a:p>
          <a:r>
            <a:rPr lang="en-US"/>
            <a:t>Begin with self-awareness</a:t>
          </a:r>
        </a:p>
      </dgm:t>
    </dgm:pt>
    <dgm:pt modelId="{D668F2C1-F456-4BA4-878A-88F59E428C36}" type="parTrans" cxnId="{47DBB233-F247-4505-8928-7D7C94752F46}">
      <dgm:prSet/>
      <dgm:spPr/>
      <dgm:t>
        <a:bodyPr/>
        <a:lstStyle/>
        <a:p>
          <a:endParaRPr lang="en-US"/>
        </a:p>
      </dgm:t>
    </dgm:pt>
    <dgm:pt modelId="{F0B92A78-C5F2-4C9C-A03E-6B5273872DE5}" type="sibTrans" cxnId="{47DBB233-F247-4505-8928-7D7C94752F46}">
      <dgm:prSet/>
      <dgm:spPr/>
      <dgm:t>
        <a:bodyPr/>
        <a:lstStyle/>
        <a:p>
          <a:endParaRPr lang="en-US"/>
        </a:p>
      </dgm:t>
    </dgm:pt>
    <dgm:pt modelId="{A33437FF-A973-A641-8B57-8168093C5723}" type="pres">
      <dgm:prSet presAssocID="{6D883EB6-C91B-4367-811C-0BB20A7EE916}" presName="linear" presStyleCnt="0">
        <dgm:presLayoutVars>
          <dgm:animLvl val="lvl"/>
          <dgm:resizeHandles val="exact"/>
        </dgm:presLayoutVars>
      </dgm:prSet>
      <dgm:spPr/>
    </dgm:pt>
    <dgm:pt modelId="{F831FC0D-7C22-6549-8128-5F21C3C99B93}" type="pres">
      <dgm:prSet presAssocID="{460B9C60-3FBE-4404-875A-7698EFBCECEA}" presName="parentText" presStyleLbl="node1" presStyleIdx="0" presStyleCnt="3">
        <dgm:presLayoutVars>
          <dgm:chMax val="0"/>
          <dgm:bulletEnabled val="1"/>
        </dgm:presLayoutVars>
      </dgm:prSet>
      <dgm:spPr/>
    </dgm:pt>
    <dgm:pt modelId="{C2527B8B-81E2-E344-83ED-D2AD0F4E53E9}" type="pres">
      <dgm:prSet presAssocID="{5B2C1A98-AFB8-49D1-BDC1-1243B6870817}" presName="spacer" presStyleCnt="0"/>
      <dgm:spPr/>
    </dgm:pt>
    <dgm:pt modelId="{B74CA7B8-C573-0D4A-9F1D-4CAECB907C98}" type="pres">
      <dgm:prSet presAssocID="{89327E88-D019-42BB-ACBE-1B8517DCB2A7}" presName="parentText" presStyleLbl="node1" presStyleIdx="1" presStyleCnt="3">
        <dgm:presLayoutVars>
          <dgm:chMax val="0"/>
          <dgm:bulletEnabled val="1"/>
        </dgm:presLayoutVars>
      </dgm:prSet>
      <dgm:spPr/>
    </dgm:pt>
    <dgm:pt modelId="{53361D54-87DF-E843-9051-C571015DE016}" type="pres">
      <dgm:prSet presAssocID="{4C3CC39A-76C9-49A3-B19F-D79B53CDA016}" presName="spacer" presStyleCnt="0"/>
      <dgm:spPr/>
    </dgm:pt>
    <dgm:pt modelId="{6CF4F3A5-9329-574F-9478-1772D1D98EB8}" type="pres">
      <dgm:prSet presAssocID="{B6D94125-AC4E-4B48-9B40-395C1DEFCD24}" presName="parentText" presStyleLbl="node1" presStyleIdx="2" presStyleCnt="3">
        <dgm:presLayoutVars>
          <dgm:chMax val="0"/>
          <dgm:bulletEnabled val="1"/>
        </dgm:presLayoutVars>
      </dgm:prSet>
      <dgm:spPr/>
    </dgm:pt>
  </dgm:ptLst>
  <dgm:cxnLst>
    <dgm:cxn modelId="{BB95CB14-0D08-4AD5-9E42-AE63D1C6EF94}" srcId="{6D883EB6-C91B-4367-811C-0BB20A7EE916}" destId="{89327E88-D019-42BB-ACBE-1B8517DCB2A7}" srcOrd="1" destOrd="0" parTransId="{880166E8-ED1C-4ABF-82C6-000A0294F040}" sibTransId="{4C3CC39A-76C9-49A3-B19F-D79B53CDA016}"/>
    <dgm:cxn modelId="{EF41C115-40F3-4DE0-BA75-9B02E4093A6E}" srcId="{6D883EB6-C91B-4367-811C-0BB20A7EE916}" destId="{460B9C60-3FBE-4404-875A-7698EFBCECEA}" srcOrd="0" destOrd="0" parTransId="{735A332D-4272-4F5C-916A-0122F870ABE2}" sibTransId="{5B2C1A98-AFB8-49D1-BDC1-1243B6870817}"/>
    <dgm:cxn modelId="{4D359330-9031-5E4A-838E-2AB30F1C97EB}" type="presOf" srcId="{460B9C60-3FBE-4404-875A-7698EFBCECEA}" destId="{F831FC0D-7C22-6549-8128-5F21C3C99B93}" srcOrd="0" destOrd="0" presId="urn:microsoft.com/office/officeart/2005/8/layout/vList2"/>
    <dgm:cxn modelId="{B73F9D33-B441-7947-9187-44B76DDAA349}" type="presOf" srcId="{B6D94125-AC4E-4B48-9B40-395C1DEFCD24}" destId="{6CF4F3A5-9329-574F-9478-1772D1D98EB8}" srcOrd="0" destOrd="0" presId="urn:microsoft.com/office/officeart/2005/8/layout/vList2"/>
    <dgm:cxn modelId="{47DBB233-F247-4505-8928-7D7C94752F46}" srcId="{6D883EB6-C91B-4367-811C-0BB20A7EE916}" destId="{B6D94125-AC4E-4B48-9B40-395C1DEFCD24}" srcOrd="2" destOrd="0" parTransId="{D668F2C1-F456-4BA4-878A-88F59E428C36}" sibTransId="{F0B92A78-C5F2-4C9C-A03E-6B5273872DE5}"/>
    <dgm:cxn modelId="{ECD37E60-F742-EA43-B3F4-3ADF4B2C3091}" type="presOf" srcId="{89327E88-D019-42BB-ACBE-1B8517DCB2A7}" destId="{B74CA7B8-C573-0D4A-9F1D-4CAECB907C98}" srcOrd="0" destOrd="0" presId="urn:microsoft.com/office/officeart/2005/8/layout/vList2"/>
    <dgm:cxn modelId="{F8FC6DA1-0571-774C-9FA9-38BA227C6F21}" type="presOf" srcId="{6D883EB6-C91B-4367-811C-0BB20A7EE916}" destId="{A33437FF-A973-A641-8B57-8168093C5723}" srcOrd="0" destOrd="0" presId="urn:microsoft.com/office/officeart/2005/8/layout/vList2"/>
    <dgm:cxn modelId="{BEE922A8-6BC2-F345-9FE6-6C63A5462CE0}" type="presParOf" srcId="{A33437FF-A973-A641-8B57-8168093C5723}" destId="{F831FC0D-7C22-6549-8128-5F21C3C99B93}" srcOrd="0" destOrd="0" presId="urn:microsoft.com/office/officeart/2005/8/layout/vList2"/>
    <dgm:cxn modelId="{4E36EF65-8B9F-2749-A788-89F6F40D9CEF}" type="presParOf" srcId="{A33437FF-A973-A641-8B57-8168093C5723}" destId="{C2527B8B-81E2-E344-83ED-D2AD0F4E53E9}" srcOrd="1" destOrd="0" presId="urn:microsoft.com/office/officeart/2005/8/layout/vList2"/>
    <dgm:cxn modelId="{4D2DF0AB-A85C-6E44-8115-E493697D5645}" type="presParOf" srcId="{A33437FF-A973-A641-8B57-8168093C5723}" destId="{B74CA7B8-C573-0D4A-9F1D-4CAECB907C98}" srcOrd="2" destOrd="0" presId="urn:microsoft.com/office/officeart/2005/8/layout/vList2"/>
    <dgm:cxn modelId="{D926994D-FC4C-3C4F-9C99-D1B9D1209232}" type="presParOf" srcId="{A33437FF-A973-A641-8B57-8168093C5723}" destId="{53361D54-87DF-E843-9051-C571015DE016}" srcOrd="3" destOrd="0" presId="urn:microsoft.com/office/officeart/2005/8/layout/vList2"/>
    <dgm:cxn modelId="{50344FEA-F471-0A4F-9372-65B22DBD01F5}" type="presParOf" srcId="{A33437FF-A973-A641-8B57-8168093C5723}" destId="{6CF4F3A5-9329-574F-9478-1772D1D98EB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7E960-F347-42E4-827F-23CCB878D2F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687D437-6378-4249-BBBF-4063C545F0EE}">
      <dgm:prSet/>
      <dgm:spPr>
        <a:solidFill>
          <a:srgbClr val="50B8C2"/>
        </a:solidFill>
      </dgm:spPr>
      <dgm:t>
        <a:bodyPr/>
        <a:lstStyle/>
        <a:p>
          <a:r>
            <a:rPr lang="en-US" dirty="0"/>
            <a:t>Our coaches do not require participants to change who they are but to realize they are worthy and capable, and because they are, they have everything they need to meet their goals.</a:t>
          </a:r>
        </a:p>
      </dgm:t>
    </dgm:pt>
    <dgm:pt modelId="{94FBECC0-7C41-4C20-BC58-D6C89533C340}" type="parTrans" cxnId="{FB6C97FF-4035-4EB4-91BE-58192312B050}">
      <dgm:prSet/>
      <dgm:spPr/>
      <dgm:t>
        <a:bodyPr/>
        <a:lstStyle/>
        <a:p>
          <a:endParaRPr lang="en-US"/>
        </a:p>
      </dgm:t>
    </dgm:pt>
    <dgm:pt modelId="{729F7E6A-28F5-4B44-A347-3E63BC61EA2C}" type="sibTrans" cxnId="{FB6C97FF-4035-4EB4-91BE-58192312B050}">
      <dgm:prSet/>
      <dgm:spPr/>
      <dgm:t>
        <a:bodyPr/>
        <a:lstStyle/>
        <a:p>
          <a:endParaRPr lang="en-US"/>
        </a:p>
      </dgm:t>
    </dgm:pt>
    <dgm:pt modelId="{5F597AC5-CD7E-4C74-89B2-C4A7B367A4DB}">
      <dgm:prSet/>
      <dgm:spPr>
        <a:solidFill>
          <a:srgbClr val="AC2376"/>
        </a:solidFill>
      </dgm:spPr>
      <dgm:t>
        <a:bodyPr/>
        <a:lstStyle/>
        <a:p>
          <a:r>
            <a:rPr lang="en-US" dirty="0"/>
            <a:t>We become what we believe  </a:t>
          </a:r>
        </a:p>
      </dgm:t>
    </dgm:pt>
    <dgm:pt modelId="{C78FCE3A-B4BE-4007-9FB4-131EF204F11C}" type="parTrans" cxnId="{D01B3FC9-966B-4F63-A02E-6047C9853BAB}">
      <dgm:prSet/>
      <dgm:spPr/>
      <dgm:t>
        <a:bodyPr/>
        <a:lstStyle/>
        <a:p>
          <a:endParaRPr lang="en-US"/>
        </a:p>
      </dgm:t>
    </dgm:pt>
    <dgm:pt modelId="{EED84B01-A6B7-4106-97ED-B68B540F7E27}" type="sibTrans" cxnId="{D01B3FC9-966B-4F63-A02E-6047C9853BAB}">
      <dgm:prSet/>
      <dgm:spPr/>
      <dgm:t>
        <a:bodyPr/>
        <a:lstStyle/>
        <a:p>
          <a:endParaRPr lang="en-US"/>
        </a:p>
      </dgm:t>
    </dgm:pt>
    <dgm:pt modelId="{678D2931-E0E6-B845-BBA4-A448886D4061}" type="pres">
      <dgm:prSet presAssocID="{CA37E960-F347-42E4-827F-23CCB878D2F9}" presName="Name0" presStyleCnt="0">
        <dgm:presLayoutVars>
          <dgm:dir/>
          <dgm:animLvl val="lvl"/>
          <dgm:resizeHandles val="exact"/>
        </dgm:presLayoutVars>
      </dgm:prSet>
      <dgm:spPr/>
    </dgm:pt>
    <dgm:pt modelId="{C0706883-9A50-EC47-A549-C08E7917C787}" type="pres">
      <dgm:prSet presAssocID="{5F597AC5-CD7E-4C74-89B2-C4A7B367A4DB}" presName="boxAndChildren" presStyleCnt="0"/>
      <dgm:spPr/>
    </dgm:pt>
    <dgm:pt modelId="{5C425272-D347-194E-8BC4-FFEFB67BD66F}" type="pres">
      <dgm:prSet presAssocID="{5F597AC5-CD7E-4C74-89B2-C4A7B367A4DB}" presName="parentTextBox" presStyleLbl="node1" presStyleIdx="0" presStyleCnt="2"/>
      <dgm:spPr/>
    </dgm:pt>
    <dgm:pt modelId="{826FE3E5-6FCE-9C4E-BD9D-FA489E2C62E0}" type="pres">
      <dgm:prSet presAssocID="{729F7E6A-28F5-4B44-A347-3E63BC61EA2C}" presName="sp" presStyleCnt="0"/>
      <dgm:spPr/>
    </dgm:pt>
    <dgm:pt modelId="{2AE50A63-C6D2-4E44-AAFC-190177EFD7F0}" type="pres">
      <dgm:prSet presAssocID="{4687D437-6378-4249-BBBF-4063C545F0EE}" presName="arrowAndChildren" presStyleCnt="0"/>
      <dgm:spPr/>
    </dgm:pt>
    <dgm:pt modelId="{9444DC25-4F12-374E-9EF4-CC97AA5EF9A2}" type="pres">
      <dgm:prSet presAssocID="{4687D437-6378-4249-BBBF-4063C545F0EE}" presName="parentTextArrow" presStyleLbl="node1" presStyleIdx="1" presStyleCnt="2"/>
      <dgm:spPr/>
    </dgm:pt>
  </dgm:ptLst>
  <dgm:cxnLst>
    <dgm:cxn modelId="{2BD25E46-D551-0A44-90A7-B8ED03E53911}" type="presOf" srcId="{4687D437-6378-4249-BBBF-4063C545F0EE}" destId="{9444DC25-4F12-374E-9EF4-CC97AA5EF9A2}" srcOrd="0" destOrd="0" presId="urn:microsoft.com/office/officeart/2005/8/layout/process4"/>
    <dgm:cxn modelId="{33513FC3-C775-6249-A08B-5DC642B5C9D3}" type="presOf" srcId="{5F597AC5-CD7E-4C74-89B2-C4A7B367A4DB}" destId="{5C425272-D347-194E-8BC4-FFEFB67BD66F}" srcOrd="0" destOrd="0" presId="urn:microsoft.com/office/officeart/2005/8/layout/process4"/>
    <dgm:cxn modelId="{D01B3FC9-966B-4F63-A02E-6047C9853BAB}" srcId="{CA37E960-F347-42E4-827F-23CCB878D2F9}" destId="{5F597AC5-CD7E-4C74-89B2-C4A7B367A4DB}" srcOrd="1" destOrd="0" parTransId="{C78FCE3A-B4BE-4007-9FB4-131EF204F11C}" sibTransId="{EED84B01-A6B7-4106-97ED-B68B540F7E27}"/>
    <dgm:cxn modelId="{EEFA47FD-1294-0949-9C51-01231F98DD72}" type="presOf" srcId="{CA37E960-F347-42E4-827F-23CCB878D2F9}" destId="{678D2931-E0E6-B845-BBA4-A448886D4061}" srcOrd="0" destOrd="0" presId="urn:microsoft.com/office/officeart/2005/8/layout/process4"/>
    <dgm:cxn modelId="{FB6C97FF-4035-4EB4-91BE-58192312B050}" srcId="{CA37E960-F347-42E4-827F-23CCB878D2F9}" destId="{4687D437-6378-4249-BBBF-4063C545F0EE}" srcOrd="0" destOrd="0" parTransId="{94FBECC0-7C41-4C20-BC58-D6C89533C340}" sibTransId="{729F7E6A-28F5-4B44-A347-3E63BC61EA2C}"/>
    <dgm:cxn modelId="{9D362D97-6920-FA46-8CE8-3B79C9C1A2E4}" type="presParOf" srcId="{678D2931-E0E6-B845-BBA4-A448886D4061}" destId="{C0706883-9A50-EC47-A549-C08E7917C787}" srcOrd="0" destOrd="0" presId="urn:microsoft.com/office/officeart/2005/8/layout/process4"/>
    <dgm:cxn modelId="{1930C8D4-17C6-1D4E-9F20-DC8D1006C0DF}" type="presParOf" srcId="{C0706883-9A50-EC47-A549-C08E7917C787}" destId="{5C425272-D347-194E-8BC4-FFEFB67BD66F}" srcOrd="0" destOrd="0" presId="urn:microsoft.com/office/officeart/2005/8/layout/process4"/>
    <dgm:cxn modelId="{EA53771C-8627-6C48-885C-3EEE16605B48}" type="presParOf" srcId="{678D2931-E0E6-B845-BBA4-A448886D4061}" destId="{826FE3E5-6FCE-9C4E-BD9D-FA489E2C62E0}" srcOrd="1" destOrd="0" presId="urn:microsoft.com/office/officeart/2005/8/layout/process4"/>
    <dgm:cxn modelId="{8E4B0C5D-C3B3-0648-AE3C-72D62ECFDA78}" type="presParOf" srcId="{678D2931-E0E6-B845-BBA4-A448886D4061}" destId="{2AE50A63-C6D2-4E44-AAFC-190177EFD7F0}" srcOrd="2" destOrd="0" presId="urn:microsoft.com/office/officeart/2005/8/layout/process4"/>
    <dgm:cxn modelId="{0D7A3D02-E5C8-384D-B6DD-825CA05D8D47}" type="presParOf" srcId="{2AE50A63-C6D2-4E44-AAFC-190177EFD7F0}" destId="{9444DC25-4F12-374E-9EF4-CC97AA5EF9A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84AFD-C7DF-49D3-90CF-78A4AB43F78E}">
      <dsp:nvSpPr>
        <dsp:cNvPr id="0" name=""/>
        <dsp:cNvSpPr/>
      </dsp:nvSpPr>
      <dsp:spPr>
        <a:xfrm>
          <a:off x="588960" y="433352"/>
          <a:ext cx="1578375" cy="1578375"/>
        </a:xfrm>
        <a:prstGeom prst="ellipse">
          <a:avLst/>
        </a:prstGeom>
        <a:solidFill>
          <a:srgbClr val="AC2376"/>
        </a:solidFill>
        <a:ln>
          <a:noFill/>
        </a:ln>
        <a:effectLst/>
      </dsp:spPr>
      <dsp:style>
        <a:lnRef idx="0">
          <a:scrgbClr r="0" g="0" b="0"/>
        </a:lnRef>
        <a:fillRef idx="1">
          <a:scrgbClr r="0" g="0" b="0"/>
        </a:fillRef>
        <a:effectRef idx="0">
          <a:scrgbClr r="0" g="0" b="0"/>
        </a:effectRef>
        <a:fontRef idx="minor"/>
      </dsp:style>
    </dsp:sp>
    <dsp:sp modelId="{74BFC18C-6D87-4F1D-9E16-623E7F84ACC6}">
      <dsp:nvSpPr>
        <dsp:cNvPr id="0" name=""/>
        <dsp:cNvSpPr/>
      </dsp:nvSpPr>
      <dsp:spPr>
        <a:xfrm>
          <a:off x="925335" y="769727"/>
          <a:ext cx="905625" cy="90562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B80F87-A328-4C0A-90F7-754F06B0E894}">
      <dsp:nvSpPr>
        <dsp:cNvPr id="0" name=""/>
        <dsp:cNvSpPr/>
      </dsp:nvSpPr>
      <dsp:spPr>
        <a:xfrm>
          <a:off x="84397" y="250335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Stress</a:t>
          </a:r>
        </a:p>
      </dsp:txBody>
      <dsp:txXfrm>
        <a:off x="84397" y="2503352"/>
        <a:ext cx="2587500" cy="720000"/>
      </dsp:txXfrm>
    </dsp:sp>
    <dsp:sp modelId="{6314CB01-1C8C-4E92-ADBA-8912F65812DD}">
      <dsp:nvSpPr>
        <dsp:cNvPr id="0" name=""/>
        <dsp:cNvSpPr/>
      </dsp:nvSpPr>
      <dsp:spPr>
        <a:xfrm>
          <a:off x="3629273" y="433352"/>
          <a:ext cx="1578375" cy="1578375"/>
        </a:xfrm>
        <a:prstGeom prst="ellipse">
          <a:avLst/>
        </a:prstGeom>
        <a:solidFill>
          <a:srgbClr val="50B8C2"/>
        </a:solidFill>
        <a:ln>
          <a:noFill/>
        </a:ln>
        <a:effectLst/>
      </dsp:spPr>
      <dsp:style>
        <a:lnRef idx="0">
          <a:scrgbClr r="0" g="0" b="0"/>
        </a:lnRef>
        <a:fillRef idx="1">
          <a:scrgbClr r="0" g="0" b="0"/>
        </a:fillRef>
        <a:effectRef idx="0">
          <a:scrgbClr r="0" g="0" b="0"/>
        </a:effectRef>
        <a:fontRef idx="minor"/>
      </dsp:style>
    </dsp:sp>
    <dsp:sp modelId="{AA0BF274-A719-4D7F-AD9B-57770D4C24E2}">
      <dsp:nvSpPr>
        <dsp:cNvPr id="0" name=""/>
        <dsp:cNvSpPr/>
      </dsp:nvSpPr>
      <dsp:spPr>
        <a:xfrm>
          <a:off x="3965648" y="769727"/>
          <a:ext cx="905625" cy="90562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CA7EB-8ED0-409B-A55A-69F097BC6670}">
      <dsp:nvSpPr>
        <dsp:cNvPr id="0" name=""/>
        <dsp:cNvSpPr/>
      </dsp:nvSpPr>
      <dsp:spPr>
        <a:xfrm>
          <a:off x="3124710" y="250335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Lived Experience</a:t>
          </a:r>
        </a:p>
      </dsp:txBody>
      <dsp:txXfrm>
        <a:off x="3124710" y="2503352"/>
        <a:ext cx="2587500" cy="720000"/>
      </dsp:txXfrm>
    </dsp:sp>
    <dsp:sp modelId="{B9347CD1-5BD0-447A-935D-2CFABAD805BE}">
      <dsp:nvSpPr>
        <dsp:cNvPr id="0" name=""/>
        <dsp:cNvSpPr/>
      </dsp:nvSpPr>
      <dsp:spPr>
        <a:xfrm>
          <a:off x="6669585" y="433352"/>
          <a:ext cx="1578375" cy="1578375"/>
        </a:xfrm>
        <a:prstGeom prst="ellipse">
          <a:avLst/>
        </a:prstGeom>
        <a:solidFill>
          <a:srgbClr val="003E6F"/>
        </a:solidFill>
        <a:ln>
          <a:noFill/>
        </a:ln>
        <a:effectLst/>
      </dsp:spPr>
      <dsp:style>
        <a:lnRef idx="0">
          <a:scrgbClr r="0" g="0" b="0"/>
        </a:lnRef>
        <a:fillRef idx="1">
          <a:scrgbClr r="0" g="0" b="0"/>
        </a:fillRef>
        <a:effectRef idx="0">
          <a:scrgbClr r="0" g="0" b="0"/>
        </a:effectRef>
        <a:fontRef idx="minor"/>
      </dsp:style>
    </dsp:sp>
    <dsp:sp modelId="{799326D4-567A-48E4-85E6-4B3BC180C81F}">
      <dsp:nvSpPr>
        <dsp:cNvPr id="0" name=""/>
        <dsp:cNvSpPr/>
      </dsp:nvSpPr>
      <dsp:spPr>
        <a:xfrm>
          <a:off x="7005960" y="769727"/>
          <a:ext cx="905625" cy="90562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4B8E96-8608-45D6-8E89-6977B382E432}">
      <dsp:nvSpPr>
        <dsp:cNvPr id="0" name=""/>
        <dsp:cNvSpPr/>
      </dsp:nvSpPr>
      <dsp:spPr>
        <a:xfrm>
          <a:off x="6165023" y="250335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Intersectionality</a:t>
          </a:r>
        </a:p>
      </dsp:txBody>
      <dsp:txXfrm>
        <a:off x="6165023" y="2503352"/>
        <a:ext cx="258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1FC0D-7C22-6549-8128-5F21C3C99B93}">
      <dsp:nvSpPr>
        <dsp:cNvPr id="0" name=""/>
        <dsp:cNvSpPr/>
      </dsp:nvSpPr>
      <dsp:spPr>
        <a:xfrm>
          <a:off x="0" y="278882"/>
          <a:ext cx="5907976" cy="1539719"/>
        </a:xfrm>
        <a:prstGeom prst="roundRect">
          <a:avLst/>
        </a:prstGeom>
        <a:solidFill>
          <a:srgbClr val="50B8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High-Touch coaches are empathetic, compassionate and share many of the lived experiences of their participants. </a:t>
          </a:r>
        </a:p>
      </dsp:txBody>
      <dsp:txXfrm>
        <a:off x="75163" y="354045"/>
        <a:ext cx="5757650" cy="1389393"/>
      </dsp:txXfrm>
    </dsp:sp>
    <dsp:sp modelId="{B74CA7B8-C573-0D4A-9F1D-4CAECB907C98}">
      <dsp:nvSpPr>
        <dsp:cNvPr id="0" name=""/>
        <dsp:cNvSpPr/>
      </dsp:nvSpPr>
      <dsp:spPr>
        <a:xfrm>
          <a:off x="0" y="1899242"/>
          <a:ext cx="5907976" cy="1539719"/>
        </a:xfrm>
        <a:prstGeom prst="roundRect">
          <a:avLst/>
        </a:prstGeom>
        <a:solidFill>
          <a:srgbClr val="AC23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Help participants explore, navigate, understand, and change their circumstances.</a:t>
          </a:r>
        </a:p>
      </dsp:txBody>
      <dsp:txXfrm>
        <a:off x="75163" y="1974405"/>
        <a:ext cx="5757650" cy="1389393"/>
      </dsp:txXfrm>
    </dsp:sp>
    <dsp:sp modelId="{6CF4F3A5-9329-574F-9478-1772D1D98EB8}">
      <dsp:nvSpPr>
        <dsp:cNvPr id="0" name=""/>
        <dsp:cNvSpPr/>
      </dsp:nvSpPr>
      <dsp:spPr>
        <a:xfrm>
          <a:off x="0" y="3519602"/>
          <a:ext cx="5907976" cy="1539719"/>
        </a:xfrm>
        <a:prstGeom prst="roundRect">
          <a:avLst/>
        </a:prstGeom>
        <a:solidFill>
          <a:srgbClr val="003E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Begin with self-awareness</a:t>
          </a:r>
        </a:p>
      </dsp:txBody>
      <dsp:txXfrm>
        <a:off x="75163" y="3594765"/>
        <a:ext cx="5757650" cy="138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25272-D347-194E-8BC4-FFEFB67BD66F}">
      <dsp:nvSpPr>
        <dsp:cNvPr id="0" name=""/>
        <dsp:cNvSpPr/>
      </dsp:nvSpPr>
      <dsp:spPr>
        <a:xfrm>
          <a:off x="0" y="3332267"/>
          <a:ext cx="6110375" cy="2186328"/>
        </a:xfrm>
        <a:prstGeom prst="rect">
          <a:avLst/>
        </a:prstGeom>
        <a:solidFill>
          <a:srgbClr val="AC23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We become what we believe  </a:t>
          </a:r>
        </a:p>
      </dsp:txBody>
      <dsp:txXfrm>
        <a:off x="0" y="3332267"/>
        <a:ext cx="6110375" cy="2186328"/>
      </dsp:txXfrm>
    </dsp:sp>
    <dsp:sp modelId="{9444DC25-4F12-374E-9EF4-CC97AA5EF9A2}">
      <dsp:nvSpPr>
        <dsp:cNvPr id="0" name=""/>
        <dsp:cNvSpPr/>
      </dsp:nvSpPr>
      <dsp:spPr>
        <a:xfrm rot="10800000">
          <a:off x="0" y="2489"/>
          <a:ext cx="6110375" cy="3362572"/>
        </a:xfrm>
        <a:prstGeom prst="upArrowCallout">
          <a:avLst/>
        </a:prstGeom>
        <a:solidFill>
          <a:srgbClr val="50B8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Our coaches do not require participants to change who they are but to realize they are worthy and capable, and because they are, they have everything they need to meet their goals.</a:t>
          </a:r>
        </a:p>
      </dsp:txBody>
      <dsp:txXfrm rot="10800000">
        <a:off x="0" y="2489"/>
        <a:ext cx="6110375" cy="218489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E90B1-8592-0A47-8B5F-36B271D22928}"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EEDDB-2BD2-B645-8F9B-BD3C6012692A}" type="slidenum">
              <a:rPr lang="en-US" smtClean="0"/>
              <a:t>‹#›</a:t>
            </a:fld>
            <a:endParaRPr lang="en-US"/>
          </a:p>
        </p:txBody>
      </p:sp>
    </p:spTree>
    <p:extLst>
      <p:ext uri="{BB962C8B-B14F-4D97-AF65-F5344CB8AC3E}">
        <p14:creationId xmlns:p14="http://schemas.microsoft.com/office/powerpoint/2010/main" val="109639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Dani’s slide</a:t>
            </a:r>
          </a:p>
          <a:p>
            <a:endParaRPr lang="en-US" dirty="0"/>
          </a:p>
          <a:p>
            <a:r>
              <a:rPr lang="en-US" dirty="0"/>
              <a:t>Welcome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39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10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1 Only female participants from in-person programs were included.</a:t>
            </a:r>
          </a:p>
          <a:p>
            <a:r>
              <a:rPr lang="en-US" sz="1200" dirty="0">
                <a:latin typeface="Calibri" panose="020F0502020204030204" pitchFamily="34" charset="0"/>
                <a:cs typeface="Calibri" panose="020F0502020204030204" pitchFamily="34" charset="0"/>
              </a:rPr>
              <a:t>2 Other includes other races, multiracial, and not reported.</a:t>
            </a:r>
          </a:p>
          <a:p>
            <a:r>
              <a:rPr lang="en-US" sz="1200" dirty="0">
                <a:latin typeface="Calibri" panose="020F0502020204030204" pitchFamily="34" charset="0"/>
                <a:cs typeface="Calibri" panose="020F0502020204030204" pitchFamily="34" charset="0"/>
              </a:rPr>
              <a:t>Data Sources: DP12-1212 National Evaluation and DPRP, 10/01/2012-09/30/2017</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D21100-E55A-4ADF-B1D2-1D8CC75F0E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4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D21100-E55A-4ADF-B1D2-1D8CC75F0E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68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D21100-E55A-4ADF-B1D2-1D8CC75F0E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195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a:p>
            <a:pPr defTabSz="93360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15</a:t>
            </a:fld>
            <a:endParaRPr lang="en-US"/>
          </a:p>
        </p:txBody>
      </p:sp>
    </p:spTree>
    <p:extLst>
      <p:ext uri="{BB962C8B-B14F-4D97-AF65-F5344CB8AC3E}">
        <p14:creationId xmlns:p14="http://schemas.microsoft.com/office/powerpoint/2010/main" val="73454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16</a:t>
            </a:fld>
            <a:endParaRPr lang="en-US"/>
          </a:p>
        </p:txBody>
      </p:sp>
    </p:spTree>
    <p:extLst>
      <p:ext uri="{BB962C8B-B14F-4D97-AF65-F5344CB8AC3E}">
        <p14:creationId xmlns:p14="http://schemas.microsoft.com/office/powerpoint/2010/main" val="414560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17</a:t>
            </a:fld>
            <a:endParaRPr lang="en-US"/>
          </a:p>
        </p:txBody>
      </p:sp>
    </p:spTree>
    <p:extLst>
      <p:ext uri="{BB962C8B-B14F-4D97-AF65-F5344CB8AC3E}">
        <p14:creationId xmlns:p14="http://schemas.microsoft.com/office/powerpoint/2010/main" val="79080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C69E0-EA71-4C66-9753-F615E943AF76}" type="slidenum">
              <a:rPr lang="en-US" smtClean="0"/>
              <a:t>18</a:t>
            </a:fld>
            <a:endParaRPr lang="en-US"/>
          </a:p>
        </p:txBody>
      </p:sp>
    </p:spTree>
    <p:extLst>
      <p:ext uri="{BB962C8B-B14F-4D97-AF65-F5344CB8AC3E}">
        <p14:creationId xmlns:p14="http://schemas.microsoft.com/office/powerpoint/2010/main" val="802251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C69E0-EA71-4C66-9753-F615E943AF76}" type="slidenum">
              <a:rPr lang="en-US" smtClean="0"/>
              <a:t>19</a:t>
            </a:fld>
            <a:endParaRPr lang="en-US"/>
          </a:p>
        </p:txBody>
      </p:sp>
    </p:spTree>
    <p:extLst>
      <p:ext uri="{BB962C8B-B14F-4D97-AF65-F5344CB8AC3E}">
        <p14:creationId xmlns:p14="http://schemas.microsoft.com/office/powerpoint/2010/main" val="424815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a:p>
            <a:pPr defTabSz="93360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3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20</a:t>
            </a:fld>
            <a:endParaRPr lang="en-US"/>
          </a:p>
        </p:txBody>
      </p:sp>
    </p:spTree>
    <p:extLst>
      <p:ext uri="{BB962C8B-B14F-4D97-AF65-F5344CB8AC3E}">
        <p14:creationId xmlns:p14="http://schemas.microsoft.com/office/powerpoint/2010/main" val="275446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21</a:t>
            </a:fld>
            <a:endParaRPr lang="en-US"/>
          </a:p>
        </p:txBody>
      </p:sp>
    </p:spTree>
    <p:extLst>
      <p:ext uri="{BB962C8B-B14F-4D97-AF65-F5344CB8AC3E}">
        <p14:creationId xmlns:p14="http://schemas.microsoft.com/office/powerpoint/2010/main" val="3517048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22</a:t>
            </a:fld>
            <a:endParaRPr lang="en-US"/>
          </a:p>
        </p:txBody>
      </p:sp>
    </p:spTree>
    <p:extLst>
      <p:ext uri="{BB962C8B-B14F-4D97-AF65-F5344CB8AC3E}">
        <p14:creationId xmlns:p14="http://schemas.microsoft.com/office/powerpoint/2010/main" val="328534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23</a:t>
            </a:fld>
            <a:endParaRPr lang="en-US"/>
          </a:p>
        </p:txBody>
      </p:sp>
    </p:spTree>
    <p:extLst>
      <p:ext uri="{BB962C8B-B14F-4D97-AF65-F5344CB8AC3E}">
        <p14:creationId xmlns:p14="http://schemas.microsoft.com/office/powerpoint/2010/main" val="710074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24</a:t>
            </a:fld>
            <a:endParaRPr lang="en-US"/>
          </a:p>
        </p:txBody>
      </p:sp>
    </p:spTree>
    <p:extLst>
      <p:ext uri="{BB962C8B-B14F-4D97-AF65-F5344CB8AC3E}">
        <p14:creationId xmlns:p14="http://schemas.microsoft.com/office/powerpoint/2010/main" val="3317599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25</a:t>
            </a:fld>
            <a:endParaRPr lang="en-US"/>
          </a:p>
        </p:txBody>
      </p:sp>
    </p:spTree>
    <p:extLst>
      <p:ext uri="{BB962C8B-B14F-4D97-AF65-F5344CB8AC3E}">
        <p14:creationId xmlns:p14="http://schemas.microsoft.com/office/powerpoint/2010/main" val="351598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EEDDB-2BD2-B645-8F9B-BD3C6012692A}" type="slidenum">
              <a:rPr lang="en-US" smtClean="0"/>
              <a:t>26</a:t>
            </a:fld>
            <a:endParaRPr lang="en-US"/>
          </a:p>
        </p:txBody>
      </p:sp>
    </p:spTree>
    <p:extLst>
      <p:ext uri="{BB962C8B-B14F-4D97-AF65-F5344CB8AC3E}">
        <p14:creationId xmlns:p14="http://schemas.microsoft.com/office/powerpoint/2010/main" val="2570843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27</a:t>
            </a:fld>
            <a:endParaRPr lang="en-US"/>
          </a:p>
        </p:txBody>
      </p:sp>
    </p:spTree>
    <p:extLst>
      <p:ext uri="{BB962C8B-B14F-4D97-AF65-F5344CB8AC3E}">
        <p14:creationId xmlns:p14="http://schemas.microsoft.com/office/powerpoint/2010/main" val="355675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28</a:t>
            </a:fld>
            <a:endParaRPr lang="en-US"/>
          </a:p>
        </p:txBody>
      </p:sp>
    </p:spTree>
    <p:extLst>
      <p:ext uri="{BB962C8B-B14F-4D97-AF65-F5344CB8AC3E}">
        <p14:creationId xmlns:p14="http://schemas.microsoft.com/office/powerpoint/2010/main" val="204759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29</a:t>
            </a:fld>
            <a:endParaRPr lang="en-US"/>
          </a:p>
        </p:txBody>
      </p:sp>
    </p:spTree>
    <p:extLst>
      <p:ext uri="{BB962C8B-B14F-4D97-AF65-F5344CB8AC3E}">
        <p14:creationId xmlns:p14="http://schemas.microsoft.com/office/powerpoint/2010/main" val="14736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a:p>
            <a:pPr defTabSz="93360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7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30</a:t>
            </a:fld>
            <a:endParaRPr lang="en-US"/>
          </a:p>
        </p:txBody>
      </p:sp>
    </p:spTree>
    <p:extLst>
      <p:ext uri="{BB962C8B-B14F-4D97-AF65-F5344CB8AC3E}">
        <p14:creationId xmlns:p14="http://schemas.microsoft.com/office/powerpoint/2010/main" val="2822198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31</a:t>
            </a:fld>
            <a:endParaRPr lang="en-US"/>
          </a:p>
        </p:txBody>
      </p:sp>
    </p:spTree>
    <p:extLst>
      <p:ext uri="{BB962C8B-B14F-4D97-AF65-F5344CB8AC3E}">
        <p14:creationId xmlns:p14="http://schemas.microsoft.com/office/powerpoint/2010/main" val="2618143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32</a:t>
            </a:fld>
            <a:endParaRPr lang="en-US"/>
          </a:p>
        </p:txBody>
      </p:sp>
    </p:spTree>
    <p:extLst>
      <p:ext uri="{BB962C8B-B14F-4D97-AF65-F5344CB8AC3E}">
        <p14:creationId xmlns:p14="http://schemas.microsoft.com/office/powerpoint/2010/main" val="233991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a:p>
            <a:pPr defTabSz="933602">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924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34</a:t>
            </a:fld>
            <a:endParaRPr lang="en-US"/>
          </a:p>
        </p:txBody>
      </p:sp>
    </p:spTree>
    <p:extLst>
      <p:ext uri="{BB962C8B-B14F-4D97-AF65-F5344CB8AC3E}">
        <p14:creationId xmlns:p14="http://schemas.microsoft.com/office/powerpoint/2010/main" val="2689537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If time allows after Q/A:</a:t>
            </a:r>
          </a:p>
          <a:p>
            <a:pPr defTabSz="933602">
              <a:defRPr/>
            </a:pPr>
            <a:r>
              <a:rPr lang="en-US" dirty="0"/>
              <a:t>Remind organizations to take AMA digital assessment on </a:t>
            </a:r>
            <a:r>
              <a:rPr lang="en-US" dirty="0" err="1"/>
              <a:t>amapreventdiabetes.org</a:t>
            </a:r>
            <a:r>
              <a:rPr lang="en-US" dirty="0"/>
              <a:t> </a:t>
            </a:r>
          </a:p>
          <a:p>
            <a:pPr defTabSz="933602">
              <a:defRPr/>
            </a:pPr>
            <a:endParaRPr lang="en-US" dirty="0"/>
          </a:p>
        </p:txBody>
      </p:sp>
      <p:sp>
        <p:nvSpPr>
          <p:cNvPr id="4" name="Slide Number Placeholder 3"/>
          <p:cNvSpPr>
            <a:spLocks noGrp="1"/>
          </p:cNvSpPr>
          <p:nvPr>
            <p:ph type="sldNum" sz="quarter" idx="5"/>
          </p:nvPr>
        </p:nvSpPr>
        <p:spPr/>
        <p:txBody>
          <a:bodyPr/>
          <a:lstStyle/>
          <a:p>
            <a:pPr marL="0" marR="0" lvl="0" indent="0" algn="r" defTabSz="933602"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60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95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Next, you will want to incorporate a multi-pronged patient outreach and communication strategy. The purpose of this is to increase awareness that prediabetes is a treatable and often reversible condition, as well as educate your patients on treatment options and the goals of treatment.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Increasing awareness throughout the community of prediabetes as a condition is the first step to diabetes prevention. A great place to start is by partnering with your organization’s marketing or communications team to create a general awareness campaign.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will also want to initiate patient communication based on the approach you landed on to identify patients, either at the Point of Care or through Care Management.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Example patient facing materials, in both English and Spanish, can be found on amapreventdiabetes.org. That is what I have showcased on the left-hand side of the screen. In addition, Doihaveprediabetes.org also has fantastic patient facing materials which I would encourage you to leverage.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33E5F-3683-0140-832F-D6B972C1BC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090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endParaRPr lang="en-US" dirty="0"/>
          </a:p>
          <a:p>
            <a:pPr defTabSz="933602">
              <a:defRPr/>
            </a:pPr>
            <a:r>
              <a:rPr lang="en-US" dirty="0"/>
              <a:t>Survey provides us with valuable feedback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30083-583F-45E2-AA70-8BFC933334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862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38</a:t>
            </a:fld>
            <a:endParaRPr lang="en-US"/>
          </a:p>
        </p:txBody>
      </p:sp>
    </p:spTree>
    <p:extLst>
      <p:ext uri="{BB962C8B-B14F-4D97-AF65-F5344CB8AC3E}">
        <p14:creationId xmlns:p14="http://schemas.microsoft.com/office/powerpoint/2010/main" val="37109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EEDDB-2BD2-B645-8F9B-BD3C6012692A}" type="slidenum">
              <a:rPr lang="en-US" smtClean="0"/>
              <a:t>4</a:t>
            </a:fld>
            <a:endParaRPr lang="en-US"/>
          </a:p>
        </p:txBody>
      </p:sp>
    </p:spTree>
    <p:extLst>
      <p:ext uri="{BB962C8B-B14F-4D97-AF65-F5344CB8AC3E}">
        <p14:creationId xmlns:p14="http://schemas.microsoft.com/office/powerpoint/2010/main" val="359347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C69E0-EA71-4C66-9753-F615E943AF76}" type="slidenum">
              <a:rPr lang="en-US" smtClean="0"/>
              <a:t>5</a:t>
            </a:fld>
            <a:endParaRPr lang="en-US"/>
          </a:p>
        </p:txBody>
      </p:sp>
    </p:spTree>
    <p:extLst>
      <p:ext uri="{BB962C8B-B14F-4D97-AF65-F5344CB8AC3E}">
        <p14:creationId xmlns:p14="http://schemas.microsoft.com/office/powerpoint/2010/main" val="403587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6</a:t>
            </a:fld>
            <a:endParaRPr lang="en-US"/>
          </a:p>
        </p:txBody>
      </p:sp>
    </p:spTree>
    <p:extLst>
      <p:ext uri="{BB962C8B-B14F-4D97-AF65-F5344CB8AC3E}">
        <p14:creationId xmlns:p14="http://schemas.microsoft.com/office/powerpoint/2010/main" val="66506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13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51765" indent="0" fontAlgn="t">
              <a:buNone/>
            </a:pPr>
            <a:endParaRPr lang="en-US" b="1" dirty="0"/>
          </a:p>
        </p:txBody>
      </p:sp>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14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BEEDDB-2BD2-B645-8F9B-BD3C6012692A}" type="slidenum">
              <a:rPr lang="en-US" smtClean="0"/>
              <a:t>9</a:t>
            </a:fld>
            <a:endParaRPr lang="en-US"/>
          </a:p>
        </p:txBody>
      </p:sp>
    </p:spTree>
    <p:extLst>
      <p:ext uri="{BB962C8B-B14F-4D97-AF65-F5344CB8AC3E}">
        <p14:creationId xmlns:p14="http://schemas.microsoft.com/office/powerpoint/2010/main" val="39622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65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43840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96827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1812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8101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2399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6620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388210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261199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416156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6DDA3-7239-B241-AF10-E0C2E2C67ABB}" type="datetimeFigureOut">
              <a:rPr lang="en-US" smtClean="0"/>
              <a:t>9/26/2023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D8F51C8-28C4-CE4E-8656-BB4850701E83}" type="slidenum">
              <a:rPr lang="en-US" smtClean="0"/>
              <a:t>‹#›</a:t>
            </a:fld>
            <a:endParaRPr lang="en-US"/>
          </a:p>
        </p:txBody>
      </p:sp>
    </p:spTree>
    <p:extLst>
      <p:ext uri="{BB962C8B-B14F-4D97-AF65-F5344CB8AC3E}">
        <p14:creationId xmlns:p14="http://schemas.microsoft.com/office/powerpoint/2010/main" val="54219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3112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johnson@bwhi.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mailto:aford@bwh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tif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jpeg"/><Relationship Id="rId10" Type="http://schemas.openxmlformats.org/officeDocument/2006/relationships/image" Target="../media/image16.tiff"/><Relationship Id="rId4" Type="http://schemas.openxmlformats.org/officeDocument/2006/relationships/image" Target="../media/image10.emf"/><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EA3D03-9F2D-3642-9FCA-5F7E673289C2}"/>
              </a:ext>
            </a:extLst>
          </p:cNvPr>
          <p:cNvSpPr/>
          <p:nvPr/>
        </p:nvSpPr>
        <p:spPr>
          <a:xfrm>
            <a:off x="-2" y="3958776"/>
            <a:ext cx="12192000" cy="2899224"/>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D67250-DD82-A544-A9A9-DB72A4229D22}"/>
              </a:ext>
            </a:extLst>
          </p:cNvPr>
          <p:cNvSpPr/>
          <p:nvPr/>
        </p:nvSpPr>
        <p:spPr>
          <a:xfrm>
            <a:off x="0" y="0"/>
            <a:ext cx="12192000" cy="353302"/>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1E8AE8-3533-9242-921E-89B827BFB5CC}"/>
              </a:ext>
            </a:extLst>
          </p:cNvPr>
          <p:cNvSpPr/>
          <p:nvPr/>
        </p:nvSpPr>
        <p:spPr>
          <a:xfrm>
            <a:off x="1" y="5615037"/>
            <a:ext cx="12191999" cy="923330"/>
          </a:xfrm>
          <a:prstGeom prst="rect">
            <a:avLst/>
          </a:prstGeom>
        </p:spPr>
        <p:txBody>
          <a:bodyPr wrap="square">
            <a:spAutoFit/>
          </a:bodyPr>
          <a:lstStyle/>
          <a:p>
            <a:pPr algn="ctr"/>
            <a:r>
              <a:rPr lang="en-US" b="1" dirty="0">
                <a:solidFill>
                  <a:schemeClr val="bg1"/>
                </a:solidFill>
              </a:rPr>
              <a:t>Ifetayo Johnson</a:t>
            </a:r>
            <a:r>
              <a:rPr lang="en-US" dirty="0">
                <a:solidFill>
                  <a:schemeClr val="bg1"/>
                </a:solidFill>
              </a:rPr>
              <a:t>, </a:t>
            </a:r>
            <a:r>
              <a:rPr lang="en-US" i="1" dirty="0">
                <a:solidFill>
                  <a:schemeClr val="bg1"/>
                </a:solidFill>
              </a:rPr>
              <a:t>Senior Program Manager</a:t>
            </a:r>
            <a:br>
              <a:rPr lang="en-US" dirty="0">
                <a:solidFill>
                  <a:schemeClr val="bg1"/>
                </a:solidFill>
              </a:rPr>
            </a:br>
            <a:r>
              <a:rPr lang="en-US" dirty="0">
                <a:solidFill>
                  <a:schemeClr val="bg1"/>
                </a:solidFill>
              </a:rPr>
              <a:t>Black Women’s Health Imperative</a:t>
            </a:r>
            <a:br>
              <a:rPr lang="en-US" dirty="0">
                <a:solidFill>
                  <a:schemeClr val="bg1"/>
                </a:solidFill>
              </a:rPr>
            </a:br>
            <a:r>
              <a:rPr lang="en-US" dirty="0">
                <a:solidFill>
                  <a:schemeClr val="bg1"/>
                </a:solidFill>
              </a:rPr>
              <a:t>November 12, 2019</a:t>
            </a:r>
          </a:p>
        </p:txBody>
      </p:sp>
      <p:sp>
        <p:nvSpPr>
          <p:cNvPr id="4" name="Rectangle 3">
            <a:extLst>
              <a:ext uri="{FF2B5EF4-FFF2-40B4-BE49-F238E27FC236}">
                <a16:creationId xmlns:a16="http://schemas.microsoft.com/office/drawing/2014/main" id="{7851C401-C8C3-304A-B0C9-442D0B5A554F}"/>
              </a:ext>
            </a:extLst>
          </p:cNvPr>
          <p:cNvSpPr/>
          <p:nvPr/>
        </p:nvSpPr>
        <p:spPr>
          <a:xfrm>
            <a:off x="1372173" y="3294577"/>
            <a:ext cx="9447651" cy="1254189"/>
          </a:xfrm>
          <a:prstGeom prst="rect">
            <a:avLst/>
          </a:prstGeom>
        </p:spPr>
        <p:txBody>
          <a:bodyPr wrap="none">
            <a:spAutoFit/>
          </a:bodyPr>
          <a:lstStyle/>
          <a:p>
            <a:pPr algn="ctr"/>
            <a:r>
              <a:rPr lang="en-US" sz="3200" b="1" dirty="0">
                <a:solidFill>
                  <a:srgbClr val="003E6F"/>
                </a:solidFill>
              </a:rPr>
              <a:t>Learning Collaborative to Address Diabetes Prevention</a:t>
            </a:r>
          </a:p>
          <a:p>
            <a:pPr algn="ctr">
              <a:lnSpc>
                <a:spcPts val="2500"/>
              </a:lnSpc>
            </a:pPr>
            <a:endParaRPr lang="en-US" sz="2400" dirty="0">
              <a:solidFill>
                <a:srgbClr val="50B8C2"/>
              </a:solidFill>
              <a:latin typeface="Montserrat SemiBold"/>
              <a:ea typeface="Montserrat SemiBold"/>
              <a:cs typeface="Montserrat SemiBold"/>
              <a:sym typeface="Montserrat SemiBold"/>
            </a:endParaRPr>
          </a:p>
          <a:p>
            <a:pPr algn="ctr">
              <a:lnSpc>
                <a:spcPts val="2500"/>
              </a:lnSpc>
            </a:pPr>
            <a:r>
              <a:rPr lang="en-US" sz="2400" dirty="0">
                <a:solidFill>
                  <a:srgbClr val="50B8C2"/>
                </a:solidFill>
                <a:ea typeface="Montserrat SemiBold"/>
                <a:cs typeface="Montserrat SemiBold"/>
                <a:sym typeface="Montserrat SemiBold"/>
              </a:rPr>
              <a:t>High-Touch Coaching for </a:t>
            </a:r>
            <a:r>
              <a:rPr lang="en-US" sz="2400" b="1" dirty="0">
                <a:solidFill>
                  <a:srgbClr val="50B8C2"/>
                </a:solidFill>
                <a:ea typeface="Montserrat SemiBold"/>
                <a:cs typeface="Montserrat SemiBold"/>
                <a:sym typeface="Montserrat SemiBold"/>
              </a:rPr>
              <a:t>Positive Change </a:t>
            </a:r>
            <a:r>
              <a:rPr lang="en-US" sz="2400" dirty="0">
                <a:solidFill>
                  <a:srgbClr val="50B8C2"/>
                </a:solidFill>
                <a:ea typeface="Montserrat SemiBold"/>
                <a:cs typeface="Montserrat SemiBold"/>
                <a:sym typeface="Montserrat SemiBold"/>
              </a:rPr>
              <a:t>with Women of Color</a:t>
            </a:r>
            <a:r>
              <a:rPr lang="en-US" sz="2400" b="1" dirty="0">
                <a:solidFill>
                  <a:srgbClr val="50B8C2"/>
                </a:solidFill>
              </a:rPr>
              <a:t> </a:t>
            </a:r>
            <a:endParaRPr lang="en-US" sz="2400" dirty="0">
              <a:solidFill>
                <a:srgbClr val="50B8C2"/>
              </a:solidFill>
            </a:endParaRPr>
          </a:p>
        </p:txBody>
      </p:sp>
      <p:pic>
        <p:nvPicPr>
          <p:cNvPr id="11" name="Picture 10">
            <a:extLst>
              <a:ext uri="{FF2B5EF4-FFF2-40B4-BE49-F238E27FC236}">
                <a16:creationId xmlns:a16="http://schemas.microsoft.com/office/drawing/2014/main" id="{461E804D-BB0F-F941-B93E-4A29511EF0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406" y="1242963"/>
            <a:ext cx="9223187" cy="1544884"/>
          </a:xfrm>
          <a:prstGeom prst="rect">
            <a:avLst/>
          </a:prstGeom>
        </p:spPr>
      </p:pic>
    </p:spTree>
    <p:extLst>
      <p:ext uri="{BB962C8B-B14F-4D97-AF65-F5344CB8AC3E}">
        <p14:creationId xmlns:p14="http://schemas.microsoft.com/office/powerpoint/2010/main" val="329439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6" name="Google Shape;146;p19"/>
          <p:cNvSpPr txBox="1"/>
          <p:nvPr/>
        </p:nvSpPr>
        <p:spPr>
          <a:xfrm>
            <a:off x="974900" y="1211143"/>
            <a:ext cx="5127058" cy="4818605"/>
          </a:xfrm>
          <a:prstGeom prst="rect">
            <a:avLst/>
          </a:prstGeom>
          <a:noFill/>
          <a:ln>
            <a:noFill/>
          </a:ln>
        </p:spPr>
        <p:txBody>
          <a:bodyPr spcFirstLastPara="1" wrap="square" lIns="91425" tIns="45700" rIns="91425" bIns="45700" anchor="ctr" anchorCtr="0">
            <a:noAutofit/>
          </a:bodyPr>
          <a:lstStyle/>
          <a:p>
            <a:pPr>
              <a:lnSpc>
                <a:spcPts val="2100"/>
              </a:lnSpc>
            </a:pPr>
            <a:r>
              <a:rPr lang="en-US" sz="2000" b="1" dirty="0"/>
              <a:t>Priority population:  </a:t>
            </a:r>
            <a:r>
              <a:rPr lang="en-US" sz="2000" dirty="0"/>
              <a:t>Black women and Latinas</a:t>
            </a:r>
          </a:p>
          <a:p>
            <a:pPr>
              <a:lnSpc>
                <a:spcPts val="2100"/>
              </a:lnSpc>
            </a:pPr>
            <a:r>
              <a:rPr lang="en-US" sz="2000" dirty="0"/>
              <a:t>Program delivered in </a:t>
            </a:r>
            <a:r>
              <a:rPr lang="en-US" sz="2000" b="1" dirty="0"/>
              <a:t>English &amp; Spanish</a:t>
            </a:r>
          </a:p>
          <a:p>
            <a:pPr>
              <a:lnSpc>
                <a:spcPts val="2100"/>
              </a:lnSpc>
            </a:pPr>
            <a:endParaRPr lang="en-US" sz="2000" dirty="0"/>
          </a:p>
          <a:p>
            <a:pPr>
              <a:lnSpc>
                <a:spcPts val="2100"/>
              </a:lnSpc>
            </a:pPr>
            <a:r>
              <a:rPr lang="en-US" sz="2000" u="sng" dirty="0"/>
              <a:t>As of October 1, 2019:</a:t>
            </a:r>
          </a:p>
          <a:p>
            <a:pPr>
              <a:lnSpc>
                <a:spcPts val="2100"/>
              </a:lnSpc>
            </a:pPr>
            <a:endParaRPr lang="en-US" sz="2000" dirty="0"/>
          </a:p>
          <a:p>
            <a:pPr marL="342900" indent="-342900">
              <a:lnSpc>
                <a:spcPts val="2100"/>
              </a:lnSpc>
              <a:buFont typeface="Arial" panose="020B0604020202020204" pitchFamily="34" charset="0"/>
              <a:buChar char="•"/>
            </a:pPr>
            <a:r>
              <a:rPr lang="en-US" sz="2000" b="1" dirty="0"/>
              <a:t>Enrolled over 3400 participants</a:t>
            </a:r>
          </a:p>
          <a:p>
            <a:pPr marL="342900" indent="-342900">
              <a:lnSpc>
                <a:spcPts val="2100"/>
              </a:lnSpc>
              <a:buFont typeface="Arial" panose="020B0604020202020204" pitchFamily="34" charset="0"/>
              <a:buChar char="•"/>
            </a:pPr>
            <a:endParaRPr lang="en-US" sz="2000" b="1" dirty="0"/>
          </a:p>
          <a:p>
            <a:pPr marL="342900" indent="-342900">
              <a:lnSpc>
                <a:spcPts val="2100"/>
              </a:lnSpc>
              <a:buFont typeface="Arial" panose="020B0604020202020204" pitchFamily="34" charset="0"/>
              <a:buChar char="•"/>
            </a:pPr>
            <a:r>
              <a:rPr lang="en-US" sz="2000" b="1" dirty="0"/>
              <a:t>Retention rates as high as 88%</a:t>
            </a:r>
          </a:p>
          <a:p>
            <a:pPr marL="342900" indent="-342900">
              <a:lnSpc>
                <a:spcPts val="2100"/>
              </a:lnSpc>
              <a:buFont typeface="Arial" panose="020B0604020202020204" pitchFamily="34" charset="0"/>
              <a:buChar char="•"/>
            </a:pPr>
            <a:endParaRPr lang="en-US" sz="2000" dirty="0"/>
          </a:p>
          <a:p>
            <a:pPr marL="342900" indent="-342900">
              <a:lnSpc>
                <a:spcPts val="2100"/>
              </a:lnSpc>
              <a:buFont typeface="Arial" panose="020B0604020202020204" pitchFamily="34" charset="0"/>
              <a:buChar char="•"/>
            </a:pPr>
            <a:r>
              <a:rPr lang="en-US" sz="2000" dirty="0"/>
              <a:t>All our original 2012 partners have obtained full recognition and one of our new partners obtained full recognition on their first eligible submission. </a:t>
            </a:r>
          </a:p>
          <a:p>
            <a:pPr marL="342900" indent="-342900">
              <a:lnSpc>
                <a:spcPts val="2100"/>
              </a:lnSpc>
              <a:buFont typeface="Arial" panose="020B0604020202020204" pitchFamily="34" charset="0"/>
              <a:buChar char="•"/>
            </a:pPr>
            <a:endParaRPr lang="en-US" sz="2000" dirty="0"/>
          </a:p>
          <a:p>
            <a:pPr marL="342900" indent="-342900">
              <a:lnSpc>
                <a:spcPts val="2100"/>
              </a:lnSpc>
              <a:buFont typeface="Arial" panose="020B0604020202020204" pitchFamily="34" charset="0"/>
              <a:buChar char="•"/>
            </a:pPr>
            <a:r>
              <a:rPr lang="en-US" sz="2000" dirty="0"/>
              <a:t>Two of the other five have been notified of preliminary recognition on their first eligible submission. The other 3 await results.</a:t>
            </a:r>
          </a:p>
        </p:txBody>
      </p:sp>
      <p:sp>
        <p:nvSpPr>
          <p:cNvPr id="9" name="Rectangle 8">
            <a:extLst>
              <a:ext uri="{FF2B5EF4-FFF2-40B4-BE49-F238E27FC236}">
                <a16:creationId xmlns:a16="http://schemas.microsoft.com/office/drawing/2014/main" id="{10319D8C-EE60-F544-9272-AFEBB2AEF4E0}"/>
              </a:ext>
            </a:extLst>
          </p:cNvPr>
          <p:cNvSpPr/>
          <p:nvPr/>
        </p:nvSpPr>
        <p:spPr>
          <a:xfrm>
            <a:off x="974900" y="709353"/>
            <a:ext cx="9670700" cy="541238"/>
          </a:xfrm>
          <a:prstGeom prst="rect">
            <a:avLst/>
          </a:prstGeom>
        </p:spPr>
        <p:txBody>
          <a:bodyPr wrap="square">
            <a:spAutoFit/>
          </a:bodyPr>
          <a:lstStyle/>
          <a:p>
            <a:pPr marL="0" marR="0" lvl="0" indent="0" algn="l" defTabSz="457200" rtl="0" eaLnBrk="1" fontAlgn="auto" latinLnBrk="0" hangingPunct="1">
              <a:lnSpc>
                <a:spcPts val="34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3E6F"/>
                </a:solidFill>
                <a:effectLst/>
                <a:uLnTx/>
                <a:uFillTx/>
                <a:ea typeface="+mn-ea"/>
                <a:cs typeface="+mn-cs"/>
              </a:rPr>
              <a:t>Black Women’s Health</a:t>
            </a:r>
          </a:p>
        </p:txBody>
      </p:sp>
      <p:pic>
        <p:nvPicPr>
          <p:cNvPr id="21" name="Picture 20">
            <a:extLst>
              <a:ext uri="{FF2B5EF4-FFF2-40B4-BE49-F238E27FC236}">
                <a16:creationId xmlns:a16="http://schemas.microsoft.com/office/drawing/2014/main" id="{9F5391D0-8139-F648-B834-4AD1FBAF49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0766" y="577051"/>
            <a:ext cx="4356333" cy="5413248"/>
          </a:xfrm>
          <a:prstGeom prst="rect">
            <a:avLst/>
          </a:prstGeom>
        </p:spPr>
      </p:pic>
      <p:sp>
        <p:nvSpPr>
          <p:cNvPr id="28" name="Google Shape;144;p19">
            <a:extLst>
              <a:ext uri="{FF2B5EF4-FFF2-40B4-BE49-F238E27FC236}">
                <a16:creationId xmlns:a16="http://schemas.microsoft.com/office/drawing/2014/main" id="{4758B675-4951-9148-980C-BE29DB3E10CD}"/>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10</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29" name="Rectangle 28">
            <a:extLst>
              <a:ext uri="{FF2B5EF4-FFF2-40B4-BE49-F238E27FC236}">
                <a16:creationId xmlns:a16="http://schemas.microsoft.com/office/drawing/2014/main" id="{B10BD5CB-5315-AB43-B073-8AF8CB65A16B}"/>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0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anim calcmode="lin" valueType="num">
                                      <p:cBhvr additive="base">
                                        <p:cTn id="19"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
                                            <p:txEl>
                                              <p:pRg st="5" end="5"/>
                                            </p:txEl>
                                          </p:spTgt>
                                        </p:tgtEl>
                                        <p:attrNameLst>
                                          <p:attrName>style.visibility</p:attrName>
                                        </p:attrNameLst>
                                      </p:cBhvr>
                                      <p:to>
                                        <p:strVal val="visible"/>
                                      </p:to>
                                    </p:set>
                                    <p:anim calcmode="lin" valueType="num">
                                      <p:cBhvr additive="base">
                                        <p:cTn id="25" dur="500" fill="hold"/>
                                        <p:tgtEl>
                                          <p:spTgt spid="14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
                                            <p:txEl>
                                              <p:pRg st="7" end="7"/>
                                            </p:txEl>
                                          </p:spTgt>
                                        </p:tgtEl>
                                        <p:attrNameLst>
                                          <p:attrName>style.visibility</p:attrName>
                                        </p:attrNameLst>
                                      </p:cBhvr>
                                      <p:to>
                                        <p:strVal val="visible"/>
                                      </p:to>
                                    </p:set>
                                    <p:anim calcmode="lin" valueType="num">
                                      <p:cBhvr additive="base">
                                        <p:cTn id="31" dur="500" fill="hold"/>
                                        <p:tgtEl>
                                          <p:spTgt spid="14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6">
                                            <p:txEl>
                                              <p:pRg st="9" end="9"/>
                                            </p:txEl>
                                          </p:spTgt>
                                        </p:tgtEl>
                                        <p:attrNameLst>
                                          <p:attrName>style.visibility</p:attrName>
                                        </p:attrNameLst>
                                      </p:cBhvr>
                                      <p:to>
                                        <p:strVal val="visible"/>
                                      </p:to>
                                    </p:set>
                                    <p:anim calcmode="lin" valueType="num">
                                      <p:cBhvr additive="base">
                                        <p:cTn id="37" dur="500" fill="hold"/>
                                        <p:tgtEl>
                                          <p:spTgt spid="14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6">
                                            <p:txEl>
                                              <p:pRg st="11" end="11"/>
                                            </p:txEl>
                                          </p:spTgt>
                                        </p:tgtEl>
                                        <p:attrNameLst>
                                          <p:attrName>style.visibility</p:attrName>
                                        </p:attrNameLst>
                                      </p:cBhvr>
                                      <p:to>
                                        <p:strVal val="visible"/>
                                      </p:to>
                                    </p:set>
                                    <p:anim calcmode="lin" valueType="num">
                                      <p:cBhvr additive="base">
                                        <p:cTn id="43" dur="500" fill="hold"/>
                                        <p:tgtEl>
                                          <p:spTgt spid="14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9E5C04-FB0F-D14D-A3C7-3CDF47FEE4A0}"/>
              </a:ext>
            </a:extLst>
          </p:cNvPr>
          <p:cNvSpPr/>
          <p:nvPr/>
        </p:nvSpPr>
        <p:spPr>
          <a:xfrm>
            <a:off x="0" y="-26329"/>
            <a:ext cx="12192000" cy="6910658"/>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9102" y="520740"/>
            <a:ext cx="2752354" cy="2709275"/>
          </a:xfrm>
          <a:prstGeom prst="ellipse">
            <a:avLst/>
          </a:prstGeom>
          <a:solidFill>
            <a:srgbClr val="50B8C2"/>
          </a:solidFill>
          <a:ln w="174625" cmpd="thinThick">
            <a:solidFill>
              <a:srgbClr val="003E6F"/>
            </a:solidFill>
          </a:ln>
        </p:spPr>
        <p:txBody>
          <a:bodyPr vert="horz" lIns="91440" tIns="45720" rIns="91440" bIns="45720" rtlCol="0" anchor="ctr">
            <a:normAutofit lnSpcReduction="10000"/>
          </a:bodyPr>
          <a:lstStyle/>
          <a:p>
            <a:pPr marL="0" marR="0" lvl="0" indent="0" algn="ctr" defTabSz="914400" fontAlgn="auto">
              <a:lnSpc>
                <a:spcPct val="90000"/>
              </a:lnSpc>
              <a:spcBef>
                <a:spcPct val="0"/>
              </a:spcBef>
              <a:spcAft>
                <a:spcPts val="600"/>
              </a:spcAft>
              <a:buClrTx/>
              <a:buSzTx/>
              <a:tabLst/>
              <a:defRPr/>
            </a:pPr>
            <a:r>
              <a:rPr kumimoji="0" lang="en-US" b="1" i="0" u="none" strike="noStrike" kern="1200" cap="none" spc="0" normalizeH="0" baseline="0" noProof="0" dirty="0">
                <a:ln>
                  <a:noFill/>
                </a:ln>
                <a:solidFill>
                  <a:srgbClr val="FFFFFF"/>
                </a:solidFill>
                <a:effectLst/>
                <a:uLnTx/>
                <a:uFillTx/>
                <a:ea typeface="+mj-ea"/>
                <a:cs typeface="+mj-cs"/>
              </a:rPr>
              <a:t>Black Women’s Health Imperative DP12-1212 Weight Loss Analysis: </a:t>
            </a:r>
          </a:p>
          <a:p>
            <a:pPr marL="0" marR="0" lvl="0" indent="0" algn="ctr" defTabSz="914400" fontAlgn="auto">
              <a:lnSpc>
                <a:spcPct val="90000"/>
              </a:lnSpc>
              <a:spcBef>
                <a:spcPct val="0"/>
              </a:spcBef>
              <a:spcAft>
                <a:spcPts val="600"/>
              </a:spcAft>
              <a:buClrTx/>
              <a:buSzTx/>
              <a:tabLst/>
              <a:defRPr/>
            </a:pPr>
            <a:r>
              <a:rPr kumimoji="0" lang="en-US" sz="1400" b="1" i="0" u="none" strike="noStrike" kern="1200" cap="none" spc="0" normalizeH="0" baseline="0" noProof="0" dirty="0">
                <a:ln>
                  <a:noFill/>
                </a:ln>
                <a:solidFill>
                  <a:srgbClr val="003E6F"/>
                </a:solidFill>
                <a:effectLst/>
                <a:uLnTx/>
                <a:uFillTx/>
                <a:ea typeface="+mj-ea"/>
                <a:cs typeface="+mj-cs"/>
              </a:rPr>
              <a:t>Eligible females</a:t>
            </a:r>
            <a:r>
              <a:rPr kumimoji="0" lang="en-US" sz="1400" b="1" i="0" u="none" strike="noStrike" kern="1200" cap="none" spc="0" normalizeH="0" baseline="30000" noProof="0" dirty="0">
                <a:ln>
                  <a:noFill/>
                </a:ln>
                <a:solidFill>
                  <a:srgbClr val="003E6F"/>
                </a:solidFill>
                <a:effectLst/>
                <a:uLnTx/>
                <a:uFillTx/>
                <a:ea typeface="+mj-ea"/>
                <a:cs typeface="+mj-cs"/>
              </a:rPr>
              <a:t>1</a:t>
            </a:r>
            <a:r>
              <a:rPr kumimoji="0" lang="en-US" sz="1400" b="1" i="0" u="none" strike="noStrike" kern="1200" cap="none" spc="0" normalizeH="0" baseline="0" noProof="0" dirty="0">
                <a:ln>
                  <a:noFill/>
                </a:ln>
                <a:solidFill>
                  <a:srgbClr val="003E6F"/>
                </a:solidFill>
                <a:effectLst/>
                <a:uLnTx/>
                <a:uFillTx/>
                <a:ea typeface="+mj-ea"/>
                <a:cs typeface="+mj-cs"/>
              </a:rPr>
              <a:t> who attended 3 or more core sessions and completed at least 9 months of sessions</a:t>
            </a:r>
          </a:p>
        </p:txBody>
      </p:sp>
      <p:sp>
        <p:nvSpPr>
          <p:cNvPr id="2" name="Rectangle 1">
            <a:extLst>
              <a:ext uri="{FF2B5EF4-FFF2-40B4-BE49-F238E27FC236}">
                <a16:creationId xmlns:a16="http://schemas.microsoft.com/office/drawing/2014/main" id="{198C85E4-0774-4F54-A85F-0007017E695A}"/>
              </a:ext>
            </a:extLst>
          </p:cNvPr>
          <p:cNvSpPr/>
          <p:nvPr/>
        </p:nvSpPr>
        <p:spPr>
          <a:xfrm>
            <a:off x="2754630" y="5965448"/>
            <a:ext cx="8462009" cy="707886"/>
          </a:xfrm>
          <a:prstGeom prst="rect">
            <a:avLst/>
          </a:prstGeom>
        </p:spPr>
        <p:txBody>
          <a:bodyPr wrap="square">
            <a:spAutoFit/>
          </a:bodyPr>
          <a:lstStyle/>
          <a:p>
            <a:pPr marL="685800" marR="0" lvl="1" indent="-228600" algn="l" defTabSz="457200" rtl="0" eaLnBrk="1" fontAlgn="auto" latinLnBrk="0" hangingPunct="1">
              <a:spcBef>
                <a:spcPts val="0"/>
              </a:spcBef>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Only female participants from in-person programs were included.</a:t>
            </a:r>
          </a:p>
          <a:p>
            <a:pPr marL="685800" marR="0" lvl="1" indent="-228600" algn="l" defTabSz="457200" rtl="0" eaLnBrk="1" fontAlgn="auto" latinLnBrk="0" hangingPunct="1">
              <a:spcBef>
                <a:spcPts val="0"/>
              </a:spcBef>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Other includes other races, multiracial, and not reported.</a:t>
            </a:r>
          </a:p>
          <a:p>
            <a:pPr marL="457200" marR="0" lvl="1" indent="0" algn="l" defTabSz="457200" rtl="0" eaLnBrk="1" fontAlgn="auto" latinLnBrk="0" hangingPunct="1">
              <a:spcBef>
                <a:spcPts val="0"/>
              </a:spcBef>
              <a:buClrTx/>
              <a:buSzTx/>
              <a:buFontTx/>
              <a:buNone/>
              <a:tabLst/>
              <a:defRPr/>
            </a:pPr>
            <a:r>
              <a:rPr kumimoji="0" lang="en-US"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Data Sources: </a:t>
            </a: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DP12-1212 National Evaluation and Diabetes Prevention Recognition Program 10/01/2012-09/30/2017</a:t>
            </a:r>
          </a:p>
          <a:p>
            <a:pPr marL="685800" marR="0" lvl="1" indent="-228600" algn="l" defTabSz="457200" rtl="0" eaLnBrk="1" fontAlgn="auto" latinLnBrk="0" hangingPunct="1">
              <a:spcBef>
                <a:spcPts val="0"/>
              </a:spcBef>
              <a:spcAft>
                <a:spcPts val="60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3426000"/>
              </p:ext>
            </p:extLst>
          </p:nvPr>
        </p:nvGraphicFramePr>
        <p:xfrm>
          <a:off x="3282684" y="846121"/>
          <a:ext cx="8226099" cy="5012966"/>
        </p:xfrm>
        <a:graphic>
          <a:graphicData uri="http://schemas.openxmlformats.org/drawingml/2006/table">
            <a:tbl>
              <a:tblPr firstRow="1" firstCol="1" bandRow="1">
                <a:tableStyleId>{8EC20E35-A176-4012-BC5E-935CFFF8708E}</a:tableStyleId>
              </a:tblPr>
              <a:tblGrid>
                <a:gridCol w="1880718">
                  <a:extLst>
                    <a:ext uri="{9D8B030D-6E8A-4147-A177-3AD203B41FA5}">
                      <a16:colId xmlns:a16="http://schemas.microsoft.com/office/drawing/2014/main" val="3118331583"/>
                    </a:ext>
                  </a:extLst>
                </a:gridCol>
                <a:gridCol w="1494083">
                  <a:extLst>
                    <a:ext uri="{9D8B030D-6E8A-4147-A177-3AD203B41FA5}">
                      <a16:colId xmlns:a16="http://schemas.microsoft.com/office/drawing/2014/main" val="1845852888"/>
                    </a:ext>
                  </a:extLst>
                </a:gridCol>
                <a:gridCol w="1681481">
                  <a:extLst>
                    <a:ext uri="{9D8B030D-6E8A-4147-A177-3AD203B41FA5}">
                      <a16:colId xmlns:a16="http://schemas.microsoft.com/office/drawing/2014/main" val="2937298760"/>
                    </a:ext>
                  </a:extLst>
                </a:gridCol>
                <a:gridCol w="1533782">
                  <a:extLst>
                    <a:ext uri="{9D8B030D-6E8A-4147-A177-3AD203B41FA5}">
                      <a16:colId xmlns:a16="http://schemas.microsoft.com/office/drawing/2014/main" val="2783821170"/>
                    </a:ext>
                  </a:extLst>
                </a:gridCol>
                <a:gridCol w="1636035">
                  <a:extLst>
                    <a:ext uri="{9D8B030D-6E8A-4147-A177-3AD203B41FA5}">
                      <a16:colId xmlns:a16="http://schemas.microsoft.com/office/drawing/2014/main" val="482114273"/>
                    </a:ext>
                  </a:extLst>
                </a:gridCol>
              </a:tblGrid>
              <a:tr h="647952">
                <a:tc>
                  <a:txBody>
                    <a:bodyPr/>
                    <a:lstStyle/>
                    <a:p>
                      <a:pPr marL="0" marR="0" algn="r">
                        <a:lnSpc>
                          <a:spcPct val="115000"/>
                        </a:lnSpc>
                        <a:spcBef>
                          <a:spcPts val="0"/>
                        </a:spcBef>
                        <a:spcAft>
                          <a:spcPts val="0"/>
                        </a:spcAft>
                      </a:pPr>
                      <a:r>
                        <a:rPr lang="en-US" sz="1300" dirty="0">
                          <a:solidFill>
                            <a:srgbClr val="EEECE1"/>
                          </a:solidFill>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endParaRPr lang="en-US" sz="1000" b="1" dirty="0">
                        <a:solidFill>
                          <a:srgbClr val="EEECE1"/>
                        </a:solidFill>
                        <a:effectLst/>
                      </a:endParaRPr>
                    </a:p>
                    <a:p>
                      <a:pPr marL="0" marR="0" algn="ctr">
                        <a:lnSpc>
                          <a:spcPct val="115000"/>
                        </a:lnSpc>
                        <a:spcBef>
                          <a:spcPts val="0"/>
                        </a:spcBef>
                        <a:spcAft>
                          <a:spcPts val="0"/>
                        </a:spcAft>
                      </a:pPr>
                      <a:r>
                        <a:rPr lang="en-US" sz="1100" b="1" kern="900" baseline="0" dirty="0">
                          <a:solidFill>
                            <a:srgbClr val="50B8C2"/>
                          </a:solidFill>
                          <a:effectLst/>
                        </a:rPr>
                        <a:t>Average Weight Loss %</a:t>
                      </a:r>
                      <a:endParaRPr lang="en-US" sz="1100" kern="900" baseline="0" dirty="0">
                        <a:solidFill>
                          <a:srgbClr val="50B8C2"/>
                        </a:solidFill>
                        <a:effectLst/>
                      </a:endParaRPr>
                    </a:p>
                    <a:p>
                      <a:pPr marL="0" marR="0" algn="ctr">
                        <a:lnSpc>
                          <a:spcPct val="115000"/>
                        </a:lnSpc>
                        <a:spcBef>
                          <a:spcPts val="0"/>
                        </a:spcBef>
                        <a:spcAft>
                          <a:spcPts val="0"/>
                        </a:spcAft>
                      </a:pPr>
                      <a:r>
                        <a:rPr lang="en-US" sz="1100" b="1" kern="900" baseline="0" dirty="0">
                          <a:solidFill>
                            <a:schemeClr val="bg1">
                              <a:lumMod val="75000"/>
                            </a:schemeClr>
                          </a:solidFill>
                          <a:effectLst/>
                        </a:rPr>
                        <a:t>(Non-BWHI orgs</a:t>
                      </a:r>
                      <a:r>
                        <a:rPr lang="en-US" sz="1000" b="1" dirty="0">
                          <a:solidFill>
                            <a:schemeClr val="bg1">
                              <a:lumMod val="75000"/>
                            </a:schemeClr>
                          </a:solidFill>
                          <a:effectLst/>
                        </a:rPr>
                        <a:t>)</a:t>
                      </a:r>
                      <a:endParaRPr lang="en-US" sz="1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ts val="1100"/>
                        </a:lnSpc>
                        <a:spcBef>
                          <a:spcPts val="0"/>
                        </a:spcBef>
                        <a:spcAft>
                          <a:spcPts val="0"/>
                        </a:spcAft>
                      </a:pPr>
                      <a:endParaRPr lang="en-US" sz="1000" b="1" dirty="0">
                        <a:solidFill>
                          <a:srgbClr val="50B8C2"/>
                        </a:solidFill>
                        <a:effectLst/>
                      </a:endParaRPr>
                    </a:p>
                    <a:p>
                      <a:pPr marL="0" marR="0" algn="ctr">
                        <a:lnSpc>
                          <a:spcPts val="1100"/>
                        </a:lnSpc>
                        <a:spcBef>
                          <a:spcPts val="0"/>
                        </a:spcBef>
                        <a:spcAft>
                          <a:spcPts val="0"/>
                        </a:spcAft>
                      </a:pPr>
                      <a:r>
                        <a:rPr lang="en-US" sz="1000" b="1" dirty="0">
                          <a:solidFill>
                            <a:srgbClr val="50B8C2"/>
                          </a:solidFill>
                          <a:effectLst/>
                        </a:rPr>
                        <a:t>Average Attendance</a:t>
                      </a:r>
                      <a:endParaRPr lang="en-US" sz="1000" dirty="0">
                        <a:solidFill>
                          <a:srgbClr val="50B8C2"/>
                        </a:solidFill>
                        <a:effectLst/>
                      </a:endParaRPr>
                    </a:p>
                    <a:p>
                      <a:pPr marL="0" marR="0" algn="ctr">
                        <a:lnSpc>
                          <a:spcPts val="1100"/>
                        </a:lnSpc>
                        <a:spcBef>
                          <a:spcPts val="0"/>
                        </a:spcBef>
                        <a:spcAft>
                          <a:spcPts val="0"/>
                        </a:spcAft>
                      </a:pPr>
                      <a:r>
                        <a:rPr lang="en-US" sz="1000" b="1" dirty="0">
                          <a:solidFill>
                            <a:srgbClr val="50B8C2"/>
                          </a:solidFill>
                          <a:effectLst/>
                        </a:rPr>
                        <a:t>in 12 Months</a:t>
                      </a:r>
                      <a:endParaRPr lang="en-US" sz="1000" dirty="0">
                        <a:solidFill>
                          <a:srgbClr val="50B8C2"/>
                        </a:solidFill>
                        <a:effectLst/>
                      </a:endParaRPr>
                    </a:p>
                    <a:p>
                      <a:pPr marL="0" marR="0" algn="ctr">
                        <a:lnSpc>
                          <a:spcPts val="1100"/>
                        </a:lnSpc>
                        <a:spcBef>
                          <a:spcPts val="0"/>
                        </a:spcBef>
                        <a:spcAft>
                          <a:spcPts val="0"/>
                        </a:spcAft>
                      </a:pPr>
                      <a:r>
                        <a:rPr lang="en-US" sz="1000" b="1" dirty="0">
                          <a:solidFill>
                            <a:schemeClr val="bg1">
                              <a:lumMod val="75000"/>
                            </a:schemeClr>
                          </a:solidFill>
                          <a:effectLst/>
                        </a:rPr>
                        <a:t>(Non-BWHI orgs)</a:t>
                      </a:r>
                      <a:endParaRPr lang="en-US" sz="1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endParaRPr lang="en-US" sz="1000" b="1" dirty="0">
                        <a:solidFill>
                          <a:srgbClr val="EEECE1"/>
                        </a:solidFill>
                        <a:effectLst/>
                      </a:endParaRPr>
                    </a:p>
                    <a:p>
                      <a:pPr marL="0" marR="0" algn="ctr">
                        <a:lnSpc>
                          <a:spcPts val="1100"/>
                        </a:lnSpc>
                        <a:spcBef>
                          <a:spcPts val="0"/>
                        </a:spcBef>
                        <a:spcAft>
                          <a:spcPts val="0"/>
                        </a:spcAft>
                      </a:pPr>
                      <a:r>
                        <a:rPr lang="en-US" sz="1000" b="1" dirty="0">
                          <a:solidFill>
                            <a:srgbClr val="50B8C2"/>
                          </a:solidFill>
                          <a:effectLst/>
                        </a:rPr>
                        <a:t>Average Weight Loss %</a:t>
                      </a:r>
                      <a:endParaRPr lang="en-US" sz="1000" dirty="0">
                        <a:solidFill>
                          <a:srgbClr val="50B8C2"/>
                        </a:solidFill>
                        <a:effectLst/>
                      </a:endParaRPr>
                    </a:p>
                    <a:p>
                      <a:pPr marL="0" marR="0" algn="ctr">
                        <a:lnSpc>
                          <a:spcPts val="1100"/>
                        </a:lnSpc>
                        <a:spcBef>
                          <a:spcPts val="0"/>
                        </a:spcBef>
                        <a:spcAft>
                          <a:spcPts val="0"/>
                        </a:spcAft>
                      </a:pPr>
                      <a:r>
                        <a:rPr lang="en-US" sz="1000" b="1" dirty="0">
                          <a:solidFill>
                            <a:schemeClr val="bg1">
                              <a:lumMod val="75000"/>
                            </a:schemeClr>
                          </a:solidFill>
                          <a:effectLst/>
                        </a:rPr>
                        <a:t>(BWHI orgs)</a:t>
                      </a:r>
                      <a:endParaRPr lang="en-US" sz="1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ts val="1100"/>
                        </a:lnSpc>
                        <a:spcBef>
                          <a:spcPts val="0"/>
                        </a:spcBef>
                        <a:spcAft>
                          <a:spcPts val="0"/>
                        </a:spcAft>
                      </a:pPr>
                      <a:endParaRPr lang="en-US" sz="1000" b="1" dirty="0">
                        <a:solidFill>
                          <a:srgbClr val="50B8C2"/>
                        </a:solidFill>
                        <a:effectLst/>
                      </a:endParaRPr>
                    </a:p>
                    <a:p>
                      <a:pPr marL="0" marR="0" algn="ctr">
                        <a:lnSpc>
                          <a:spcPts val="1100"/>
                        </a:lnSpc>
                        <a:spcBef>
                          <a:spcPts val="0"/>
                        </a:spcBef>
                        <a:spcAft>
                          <a:spcPts val="0"/>
                        </a:spcAft>
                      </a:pPr>
                      <a:r>
                        <a:rPr lang="en-US" sz="1000" b="1" dirty="0">
                          <a:solidFill>
                            <a:srgbClr val="50B8C2"/>
                          </a:solidFill>
                          <a:effectLst/>
                        </a:rPr>
                        <a:t>Average Attendance</a:t>
                      </a:r>
                      <a:endParaRPr lang="en-US" sz="1000" dirty="0">
                        <a:solidFill>
                          <a:srgbClr val="50B8C2"/>
                        </a:solidFill>
                        <a:effectLst/>
                      </a:endParaRPr>
                    </a:p>
                    <a:p>
                      <a:pPr marL="0" marR="0" algn="ctr">
                        <a:lnSpc>
                          <a:spcPts val="1100"/>
                        </a:lnSpc>
                        <a:spcBef>
                          <a:spcPts val="0"/>
                        </a:spcBef>
                        <a:spcAft>
                          <a:spcPts val="0"/>
                        </a:spcAft>
                      </a:pPr>
                      <a:r>
                        <a:rPr lang="en-US" sz="1000" b="1" dirty="0">
                          <a:solidFill>
                            <a:srgbClr val="50B8C2"/>
                          </a:solidFill>
                          <a:effectLst/>
                        </a:rPr>
                        <a:t>in 12 Months</a:t>
                      </a:r>
                      <a:endParaRPr lang="en-US" sz="1000" dirty="0">
                        <a:solidFill>
                          <a:srgbClr val="50B8C2"/>
                        </a:solidFill>
                        <a:effectLst/>
                      </a:endParaRPr>
                    </a:p>
                    <a:p>
                      <a:pPr marL="0" marR="0" algn="ctr">
                        <a:lnSpc>
                          <a:spcPts val="1100"/>
                        </a:lnSpc>
                        <a:spcBef>
                          <a:spcPts val="0"/>
                        </a:spcBef>
                        <a:spcAft>
                          <a:spcPts val="0"/>
                        </a:spcAft>
                      </a:pPr>
                      <a:r>
                        <a:rPr lang="en-US" sz="1000" b="1" dirty="0">
                          <a:solidFill>
                            <a:schemeClr val="bg1">
                              <a:lumMod val="75000"/>
                            </a:schemeClr>
                          </a:solidFill>
                          <a:effectLst/>
                        </a:rPr>
                        <a:t>(BWHI orgs)</a:t>
                      </a:r>
                      <a:endParaRPr lang="en-US" sz="10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extLst>
                  <a:ext uri="{0D108BD9-81ED-4DB2-BD59-A6C34878D82A}">
                    <a16:rowId xmlns:a16="http://schemas.microsoft.com/office/drawing/2014/main" val="2526210186"/>
                  </a:ext>
                </a:extLst>
              </a:tr>
              <a:tr h="229905">
                <a:tc>
                  <a:txBody>
                    <a:bodyPr/>
                    <a:lstStyle/>
                    <a:p>
                      <a:pPr marL="0" marR="0" algn="l">
                        <a:lnSpc>
                          <a:spcPct val="115000"/>
                        </a:lnSpc>
                        <a:spcBef>
                          <a:spcPts val="0"/>
                        </a:spcBef>
                        <a:spcAft>
                          <a:spcPts val="0"/>
                        </a:spcAft>
                      </a:pPr>
                      <a:r>
                        <a:rPr lang="en-US" sz="1000" b="1" dirty="0">
                          <a:solidFill>
                            <a:srgbClr val="50B8C2"/>
                          </a:solidFill>
                          <a:effectLst/>
                        </a:rPr>
                        <a:t>Non-Hispanic Black</a:t>
                      </a:r>
                      <a:endParaRPr lang="en-US" sz="1000" dirty="0">
                        <a:solidFill>
                          <a:srgbClr val="50B8C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b="1" dirty="0">
                          <a:solidFill>
                            <a:srgbClr val="000000"/>
                          </a:solidFill>
                          <a:effectLst/>
                        </a:rPr>
                        <a:t>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rgbClr val="000000"/>
                          </a:solidFill>
                          <a:effectLst/>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rgbClr val="000000"/>
                          </a:solidFill>
                          <a:effectLst/>
                        </a:rPr>
                        <a:t>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rgbClr val="000000"/>
                          </a:solidFill>
                          <a:effectLst/>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3908842613"/>
                  </a:ext>
                </a:extLst>
              </a:tr>
              <a:tr h="229905">
                <a:tc>
                  <a:txBody>
                    <a:bodyPr/>
                    <a:lstStyle/>
                    <a:p>
                      <a:pPr marL="0" marR="0" algn="l">
                        <a:lnSpc>
                          <a:spcPct val="115000"/>
                        </a:lnSpc>
                        <a:spcBef>
                          <a:spcPts val="0"/>
                        </a:spcBef>
                        <a:spcAft>
                          <a:spcPts val="0"/>
                        </a:spcAft>
                      </a:pPr>
                      <a:r>
                        <a:rPr lang="en-US" sz="1000" dirty="0">
                          <a:solidFill>
                            <a:srgbClr val="EEECE1"/>
                          </a:solidFill>
                          <a:effectLst/>
                        </a:rPr>
                        <a:t>  18-44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rgbClr val="000000"/>
                          </a:solidFill>
                          <a:effectLst/>
                        </a:rPr>
                        <a:t>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6.9%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3243813984"/>
                  </a:ext>
                </a:extLst>
              </a:tr>
              <a:tr h="229905">
                <a:tc>
                  <a:txBody>
                    <a:bodyPr/>
                    <a:lstStyle/>
                    <a:p>
                      <a:pPr marL="0" marR="0" algn="l">
                        <a:lnSpc>
                          <a:spcPct val="115000"/>
                        </a:lnSpc>
                        <a:spcBef>
                          <a:spcPts val="0"/>
                        </a:spcBef>
                        <a:spcAft>
                          <a:spcPts val="0"/>
                        </a:spcAft>
                      </a:pPr>
                      <a:r>
                        <a:rPr lang="en-US" sz="1000" dirty="0">
                          <a:solidFill>
                            <a:srgbClr val="EEECE1"/>
                          </a:solidFill>
                          <a:effectLst/>
                        </a:rPr>
                        <a:t>  45-64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rgbClr val="000000"/>
                          </a:solidFill>
                          <a:effectLst/>
                        </a:rPr>
                        <a:t>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rgbClr val="000000"/>
                          </a:solidFill>
                          <a:effectLst/>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rgbClr val="000000"/>
                          </a:solidFill>
                          <a:effectLst/>
                        </a:rPr>
                        <a:t>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rgbClr val="000000"/>
                          </a:solidFill>
                          <a:effectLst/>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3354335280"/>
                  </a:ext>
                </a:extLst>
              </a:tr>
              <a:tr h="229905">
                <a:tc>
                  <a:txBody>
                    <a:bodyPr/>
                    <a:lstStyle/>
                    <a:p>
                      <a:pPr marL="0" marR="0" algn="l">
                        <a:lnSpc>
                          <a:spcPct val="115000"/>
                        </a:lnSpc>
                        <a:spcBef>
                          <a:spcPts val="0"/>
                        </a:spcBef>
                        <a:spcAft>
                          <a:spcPts val="0"/>
                        </a:spcAft>
                      </a:pPr>
                      <a:r>
                        <a:rPr lang="en-US" sz="1000" dirty="0">
                          <a:solidFill>
                            <a:srgbClr val="EEECE1"/>
                          </a:solidFill>
                          <a:effectLst/>
                        </a:rPr>
                        <a:t>  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a:solidFill>
                            <a:srgbClr val="000000"/>
                          </a:solidFill>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rgbClr val="000000"/>
                          </a:solidFill>
                          <a:effectLst/>
                        </a:rPr>
                        <a:t>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3109061508"/>
                  </a:ext>
                </a:extLst>
              </a:tr>
              <a:tr h="229905">
                <a:tc>
                  <a:txBody>
                    <a:bodyPr/>
                    <a:lstStyle/>
                    <a:p>
                      <a:pPr marL="0" marR="0" algn="l">
                        <a:lnSpc>
                          <a:spcPct val="115000"/>
                        </a:lnSpc>
                        <a:spcBef>
                          <a:spcPts val="0"/>
                        </a:spcBef>
                        <a:spcAft>
                          <a:spcPts val="0"/>
                        </a:spcAft>
                      </a:pPr>
                      <a:r>
                        <a:rPr lang="en-US" sz="1000" dirty="0">
                          <a:solidFill>
                            <a:srgbClr val="EEECE1"/>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rgbClr val="FF0000"/>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a:solidFill>
                            <a:srgbClr val="FF0000"/>
                          </a:solidFill>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rgbClr val="FF0000"/>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rgbClr val="FF0000"/>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extLst>
                  <a:ext uri="{0D108BD9-81ED-4DB2-BD59-A6C34878D82A}">
                    <a16:rowId xmlns:a16="http://schemas.microsoft.com/office/drawing/2014/main" val="861747162"/>
                  </a:ext>
                </a:extLst>
              </a:tr>
              <a:tr h="229905">
                <a:tc>
                  <a:txBody>
                    <a:bodyPr/>
                    <a:lstStyle/>
                    <a:p>
                      <a:pPr marL="0" marR="0" algn="l">
                        <a:lnSpc>
                          <a:spcPct val="115000"/>
                        </a:lnSpc>
                        <a:spcBef>
                          <a:spcPts val="0"/>
                        </a:spcBef>
                        <a:spcAft>
                          <a:spcPts val="0"/>
                        </a:spcAft>
                      </a:pPr>
                      <a:r>
                        <a:rPr lang="en-US" sz="1000" b="1" dirty="0">
                          <a:solidFill>
                            <a:srgbClr val="50B8C2"/>
                          </a:solidFill>
                          <a:effectLst/>
                        </a:rPr>
                        <a:t>Non-Hispanic White</a:t>
                      </a:r>
                      <a:endParaRPr lang="en-US" sz="1000" dirty="0">
                        <a:solidFill>
                          <a:srgbClr val="50B8C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b="1" dirty="0">
                          <a:solidFill>
                            <a:schemeClr val="tx1"/>
                          </a:solidFill>
                          <a:effectLst/>
                        </a:rPr>
                        <a:t>6.1%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8.0%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4132365235"/>
                  </a:ext>
                </a:extLst>
              </a:tr>
              <a:tr h="229905">
                <a:tc>
                  <a:txBody>
                    <a:bodyPr/>
                    <a:lstStyle/>
                    <a:p>
                      <a:pPr marL="0" marR="0" algn="l">
                        <a:lnSpc>
                          <a:spcPct val="115000"/>
                        </a:lnSpc>
                        <a:spcBef>
                          <a:spcPts val="0"/>
                        </a:spcBef>
                        <a:spcAft>
                          <a:spcPts val="0"/>
                        </a:spcAft>
                      </a:pPr>
                      <a:r>
                        <a:rPr lang="en-US" sz="1000" dirty="0">
                          <a:solidFill>
                            <a:srgbClr val="EEECE1"/>
                          </a:solidFill>
                          <a:effectLst/>
                        </a:rPr>
                        <a:t>  18-44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5.4%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6.4%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2243064278"/>
                  </a:ext>
                </a:extLst>
              </a:tr>
              <a:tr h="229905">
                <a:tc>
                  <a:txBody>
                    <a:bodyPr/>
                    <a:lstStyle/>
                    <a:p>
                      <a:pPr marL="0" marR="0" algn="l">
                        <a:lnSpc>
                          <a:spcPct val="115000"/>
                        </a:lnSpc>
                        <a:spcBef>
                          <a:spcPts val="0"/>
                        </a:spcBef>
                        <a:spcAft>
                          <a:spcPts val="0"/>
                        </a:spcAft>
                      </a:pPr>
                      <a:r>
                        <a:rPr lang="en-US" sz="1000" dirty="0">
                          <a:solidFill>
                            <a:srgbClr val="EEECE1"/>
                          </a:solidFill>
                          <a:effectLst/>
                        </a:rPr>
                        <a:t>  45-64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6.0%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8.6%</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4109609927"/>
                  </a:ext>
                </a:extLst>
              </a:tr>
              <a:tr h="229905">
                <a:tc>
                  <a:txBody>
                    <a:bodyPr/>
                    <a:lstStyle/>
                    <a:p>
                      <a:pPr marL="0" marR="0" algn="l">
                        <a:lnSpc>
                          <a:spcPct val="115000"/>
                        </a:lnSpc>
                        <a:spcBef>
                          <a:spcPts val="0"/>
                        </a:spcBef>
                        <a:spcAft>
                          <a:spcPts val="0"/>
                        </a:spcAft>
                      </a:pPr>
                      <a:r>
                        <a:rPr lang="en-US" sz="1000" dirty="0">
                          <a:solidFill>
                            <a:srgbClr val="EEECE1"/>
                          </a:solidFill>
                          <a:effectLst/>
                        </a:rPr>
                        <a:t>  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6.4%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2489553079"/>
                  </a:ext>
                </a:extLst>
              </a:tr>
              <a:tr h="226724">
                <a:tc>
                  <a:txBody>
                    <a:bodyPr/>
                    <a:lstStyle/>
                    <a:p>
                      <a:pPr marL="0" marR="0" algn="l">
                        <a:lnSpc>
                          <a:spcPct val="115000"/>
                        </a:lnSpc>
                        <a:spcBef>
                          <a:spcPts val="0"/>
                        </a:spcBef>
                        <a:spcAft>
                          <a:spcPts val="0"/>
                        </a:spcAft>
                      </a:pPr>
                      <a:r>
                        <a:rPr lang="en-US" sz="1000" dirty="0">
                          <a:solidFill>
                            <a:srgbClr val="EEECE1"/>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extLst>
                  <a:ext uri="{0D108BD9-81ED-4DB2-BD59-A6C34878D82A}">
                    <a16:rowId xmlns:a16="http://schemas.microsoft.com/office/drawing/2014/main" val="1381084551"/>
                  </a:ext>
                </a:extLst>
              </a:tr>
              <a:tr h="229905">
                <a:tc>
                  <a:txBody>
                    <a:bodyPr/>
                    <a:lstStyle/>
                    <a:p>
                      <a:pPr marL="0" marR="0" algn="l">
                        <a:lnSpc>
                          <a:spcPct val="115000"/>
                        </a:lnSpc>
                        <a:spcBef>
                          <a:spcPts val="0"/>
                        </a:spcBef>
                        <a:spcAft>
                          <a:spcPts val="0"/>
                        </a:spcAft>
                      </a:pPr>
                      <a:r>
                        <a:rPr lang="en-US" sz="1000" b="1" dirty="0">
                          <a:solidFill>
                            <a:srgbClr val="50B8C2"/>
                          </a:solidFill>
                          <a:effectLst/>
                        </a:rPr>
                        <a:t>Hispanic</a:t>
                      </a:r>
                      <a:endParaRPr lang="en-US" sz="1000" dirty="0">
                        <a:solidFill>
                          <a:srgbClr val="50B8C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b="1" dirty="0">
                          <a:solidFill>
                            <a:schemeClr val="tx1"/>
                          </a:solidFill>
                          <a:effectLst/>
                        </a:rPr>
                        <a:t>4.6%</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chemeClr val="tx1"/>
                          </a:solidFill>
                          <a:effectLst/>
                        </a:rPr>
                        <a:t>7.4%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b="1" dirty="0">
                          <a:solidFill>
                            <a:schemeClr val="tx1"/>
                          </a:solidFill>
                          <a:effectLst/>
                        </a:rPr>
                        <a:t>28</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2675958692"/>
                  </a:ext>
                </a:extLst>
              </a:tr>
              <a:tr h="229905">
                <a:tc>
                  <a:txBody>
                    <a:bodyPr/>
                    <a:lstStyle/>
                    <a:p>
                      <a:pPr marL="0" marR="0" algn="l">
                        <a:lnSpc>
                          <a:spcPct val="115000"/>
                        </a:lnSpc>
                        <a:spcBef>
                          <a:spcPts val="0"/>
                        </a:spcBef>
                        <a:spcAft>
                          <a:spcPts val="0"/>
                        </a:spcAft>
                      </a:pPr>
                      <a:r>
                        <a:rPr lang="en-US" sz="1000" dirty="0">
                          <a:solidFill>
                            <a:srgbClr val="EEECE1"/>
                          </a:solidFill>
                          <a:effectLst/>
                        </a:rPr>
                        <a:t>  18-44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4.9%</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8.2%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31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3140569123"/>
                  </a:ext>
                </a:extLst>
              </a:tr>
              <a:tr h="229905">
                <a:tc>
                  <a:txBody>
                    <a:bodyPr/>
                    <a:lstStyle/>
                    <a:p>
                      <a:pPr marL="0" marR="0" algn="l">
                        <a:lnSpc>
                          <a:spcPct val="115000"/>
                        </a:lnSpc>
                        <a:spcBef>
                          <a:spcPts val="0"/>
                        </a:spcBef>
                        <a:spcAft>
                          <a:spcPts val="0"/>
                        </a:spcAft>
                      </a:pPr>
                      <a:r>
                        <a:rPr lang="en-US" sz="1000" dirty="0">
                          <a:solidFill>
                            <a:srgbClr val="EEECE1"/>
                          </a:solidFill>
                          <a:effectLst/>
                        </a:rPr>
                        <a:t>  45-64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4.2%</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6.4%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27</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769517818"/>
                  </a:ext>
                </a:extLst>
              </a:tr>
              <a:tr h="229905">
                <a:tc>
                  <a:txBody>
                    <a:bodyPr/>
                    <a:lstStyle/>
                    <a:p>
                      <a:pPr marL="0" marR="0" algn="l">
                        <a:lnSpc>
                          <a:spcPct val="115000"/>
                        </a:lnSpc>
                        <a:spcBef>
                          <a:spcPts val="0"/>
                        </a:spcBef>
                        <a:spcAft>
                          <a:spcPts val="0"/>
                        </a:spcAft>
                      </a:pPr>
                      <a:r>
                        <a:rPr lang="en-US" sz="1000" dirty="0">
                          <a:solidFill>
                            <a:srgbClr val="EEECE1"/>
                          </a:solidFill>
                          <a:effectLst/>
                        </a:rPr>
                        <a:t>  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5.1%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8.4%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26</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3961995917"/>
                  </a:ext>
                </a:extLst>
              </a:tr>
              <a:tr h="229905">
                <a:tc>
                  <a:txBody>
                    <a:bodyPr/>
                    <a:lstStyle/>
                    <a:p>
                      <a:pPr marL="0" marR="0" algn="l">
                        <a:lnSpc>
                          <a:spcPct val="115000"/>
                        </a:lnSpc>
                        <a:spcBef>
                          <a:spcPts val="0"/>
                        </a:spcBef>
                        <a:spcAft>
                          <a:spcPts val="0"/>
                        </a:spcAft>
                      </a:pPr>
                      <a:r>
                        <a:rPr lang="en-US" sz="1000" dirty="0">
                          <a:solidFill>
                            <a:srgbClr val="EEECE1"/>
                          </a:solidFill>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tc>
                  <a:txBody>
                    <a:bodyPr/>
                    <a:lstStyle/>
                    <a:p>
                      <a:pPr marL="0" marR="0" algn="ctr">
                        <a:lnSpc>
                          <a:spcPct val="115000"/>
                        </a:lnSpc>
                        <a:spcBef>
                          <a:spcPts val="0"/>
                        </a:spcBef>
                        <a:spcAft>
                          <a:spcPts val="0"/>
                        </a:spcAft>
                      </a:pPr>
                      <a:r>
                        <a:rPr lang="en-US" sz="1000" dirty="0">
                          <a:solidFill>
                            <a:schemeClr val="accent6"/>
                          </a:solidFill>
                          <a:effectLst/>
                        </a:rPr>
                        <a:t> </a:t>
                      </a:r>
                      <a:endParaRPr lang="en-US" sz="1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chemeClr val="bg1">
                        <a:lumMod val="75000"/>
                      </a:schemeClr>
                    </a:solidFill>
                  </a:tcPr>
                </a:tc>
                <a:extLst>
                  <a:ext uri="{0D108BD9-81ED-4DB2-BD59-A6C34878D82A}">
                    <a16:rowId xmlns:a16="http://schemas.microsoft.com/office/drawing/2014/main" val="2674549927"/>
                  </a:ext>
                </a:extLst>
              </a:tr>
              <a:tr h="229905">
                <a:tc>
                  <a:txBody>
                    <a:bodyPr/>
                    <a:lstStyle/>
                    <a:p>
                      <a:pPr marL="0" marR="0" algn="l">
                        <a:lnSpc>
                          <a:spcPct val="115000"/>
                        </a:lnSpc>
                        <a:spcBef>
                          <a:spcPts val="0"/>
                        </a:spcBef>
                        <a:spcAft>
                          <a:spcPts val="0"/>
                        </a:spcAft>
                      </a:pPr>
                      <a:r>
                        <a:rPr lang="en-US" sz="1000" b="1" dirty="0">
                          <a:solidFill>
                            <a:srgbClr val="50B8C2"/>
                          </a:solidFill>
                          <a:effectLst/>
                        </a:rPr>
                        <a:t>Other</a:t>
                      </a:r>
                      <a:r>
                        <a:rPr lang="en-US" sz="1000" b="1" baseline="30000" dirty="0">
                          <a:solidFill>
                            <a:srgbClr val="50B8C2"/>
                          </a:solidFill>
                          <a:effectLst/>
                        </a:rPr>
                        <a:t>2</a:t>
                      </a:r>
                      <a:endParaRPr lang="en-US" sz="1000" dirty="0">
                        <a:solidFill>
                          <a:srgbClr val="50B8C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b="1" dirty="0">
                          <a:solidFill>
                            <a:schemeClr val="tx1"/>
                          </a:solidFill>
                          <a:effectLst/>
                        </a:rPr>
                        <a:t>4.9%</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2.9%</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b="1" dirty="0">
                          <a:solidFill>
                            <a:schemeClr val="tx1"/>
                          </a:solidFill>
                          <a:effectLst/>
                        </a:rPr>
                        <a:t>20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1234778011"/>
                  </a:ext>
                </a:extLst>
              </a:tr>
              <a:tr h="229905">
                <a:tc>
                  <a:txBody>
                    <a:bodyPr/>
                    <a:lstStyle/>
                    <a:p>
                      <a:pPr marL="0" marR="0" algn="l">
                        <a:lnSpc>
                          <a:spcPct val="115000"/>
                        </a:lnSpc>
                        <a:spcBef>
                          <a:spcPts val="0"/>
                        </a:spcBef>
                        <a:spcAft>
                          <a:spcPts val="0"/>
                        </a:spcAft>
                      </a:pPr>
                      <a:r>
                        <a:rPr lang="en-US" sz="1000" dirty="0">
                          <a:solidFill>
                            <a:srgbClr val="EEECE1"/>
                          </a:solidFill>
                          <a:effectLst/>
                        </a:rPr>
                        <a:t>  18-44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3.7%</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2.3%</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25</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1358352543"/>
                  </a:ext>
                </a:extLst>
              </a:tr>
              <a:tr h="229905">
                <a:tc>
                  <a:txBody>
                    <a:bodyPr/>
                    <a:lstStyle/>
                    <a:p>
                      <a:pPr marL="0" marR="0" algn="l">
                        <a:lnSpc>
                          <a:spcPct val="115000"/>
                        </a:lnSpc>
                        <a:spcBef>
                          <a:spcPts val="0"/>
                        </a:spcBef>
                        <a:spcAft>
                          <a:spcPts val="0"/>
                        </a:spcAft>
                      </a:pPr>
                      <a:r>
                        <a:rPr lang="en-US" sz="1000" dirty="0">
                          <a:solidFill>
                            <a:srgbClr val="EEECE1"/>
                          </a:solidFill>
                          <a:effectLst/>
                        </a:rPr>
                        <a:t>  45-64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4.8%</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2.6%</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tc>
                  <a:txBody>
                    <a:bodyPr/>
                    <a:lstStyle/>
                    <a:p>
                      <a:pPr marL="0" marR="0" algn="ctr">
                        <a:lnSpc>
                          <a:spcPct val="115000"/>
                        </a:lnSpc>
                        <a:spcBef>
                          <a:spcPts val="0"/>
                        </a:spcBef>
                        <a:spcAft>
                          <a:spcPts val="0"/>
                        </a:spcAft>
                      </a:pPr>
                      <a:r>
                        <a:rPr lang="en-US" sz="1000" dirty="0">
                          <a:solidFill>
                            <a:schemeClr val="tx1"/>
                          </a:solidFill>
                          <a:effectLst/>
                        </a:rPr>
                        <a:t>19</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tc>
                <a:extLst>
                  <a:ext uri="{0D108BD9-81ED-4DB2-BD59-A6C34878D82A}">
                    <a16:rowId xmlns:a16="http://schemas.microsoft.com/office/drawing/2014/main" val="848575718"/>
                  </a:ext>
                </a:extLst>
              </a:tr>
              <a:tr h="229905">
                <a:tc>
                  <a:txBody>
                    <a:bodyPr/>
                    <a:lstStyle/>
                    <a:p>
                      <a:pPr marL="0" marR="0" algn="l">
                        <a:lnSpc>
                          <a:spcPct val="115000"/>
                        </a:lnSpc>
                        <a:spcBef>
                          <a:spcPts val="0"/>
                        </a:spcBef>
                        <a:spcAft>
                          <a:spcPts val="0"/>
                        </a:spcAft>
                      </a:pPr>
                      <a:r>
                        <a:rPr lang="en-US" sz="1000" dirty="0">
                          <a:solidFill>
                            <a:srgbClr val="EEECE1"/>
                          </a:solidFill>
                          <a:effectLst/>
                        </a:rPr>
                        <a:t>  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003E6F"/>
                    </a:solidFill>
                  </a:tcPr>
                </a:tc>
                <a:tc>
                  <a:txBody>
                    <a:bodyPr/>
                    <a:lstStyle/>
                    <a:p>
                      <a:pPr marL="0" marR="0" algn="ctr">
                        <a:lnSpc>
                          <a:spcPct val="115000"/>
                        </a:lnSpc>
                        <a:spcBef>
                          <a:spcPts val="0"/>
                        </a:spcBef>
                        <a:spcAft>
                          <a:spcPts val="0"/>
                        </a:spcAft>
                      </a:pPr>
                      <a:r>
                        <a:rPr lang="en-US" sz="1000" dirty="0">
                          <a:solidFill>
                            <a:schemeClr val="tx1"/>
                          </a:solidFill>
                          <a:effectLst/>
                        </a:rPr>
                        <a:t>5.4%</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20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6.3%</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tc>
                  <a:txBody>
                    <a:bodyPr/>
                    <a:lstStyle/>
                    <a:p>
                      <a:pPr marL="0" marR="0" algn="ctr">
                        <a:lnSpc>
                          <a:spcPct val="115000"/>
                        </a:lnSpc>
                        <a:spcBef>
                          <a:spcPts val="0"/>
                        </a:spcBef>
                        <a:spcAft>
                          <a:spcPts val="0"/>
                        </a:spcAft>
                      </a:pPr>
                      <a:r>
                        <a:rPr lang="en-US" sz="1000" dirty="0">
                          <a:solidFill>
                            <a:schemeClr val="tx1"/>
                          </a:solidFill>
                          <a:effectLst/>
                        </a:rPr>
                        <a:t>10</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02" marR="52102" marT="0" marB="0">
                    <a:solidFill>
                      <a:srgbClr val="50B8C2">
                        <a:alpha val="25000"/>
                      </a:srgbClr>
                    </a:solidFill>
                  </a:tcPr>
                </a:tc>
                <a:extLst>
                  <a:ext uri="{0D108BD9-81ED-4DB2-BD59-A6C34878D82A}">
                    <a16:rowId xmlns:a16="http://schemas.microsoft.com/office/drawing/2014/main" val="2224637385"/>
                  </a:ext>
                </a:extLst>
              </a:tr>
            </a:tbl>
          </a:graphicData>
        </a:graphic>
      </p:graphicFrame>
      <p:sp>
        <p:nvSpPr>
          <p:cNvPr id="16" name="Google Shape;144;p19">
            <a:extLst>
              <a:ext uri="{FF2B5EF4-FFF2-40B4-BE49-F238E27FC236}">
                <a16:creationId xmlns:a16="http://schemas.microsoft.com/office/drawing/2014/main" id="{5AA19E21-5F4F-834F-AECD-5C093EF3F0CD}"/>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11</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292840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266" y="2139198"/>
            <a:ext cx="8141241" cy="3593676"/>
          </a:xfrm>
          <a:prstGeom prst="rect">
            <a:avLst/>
          </a:prstGeom>
        </p:spPr>
        <p:txBody>
          <a:bodyPr wrap="square">
            <a:spAutoFit/>
          </a:bodyPr>
          <a:lstStyle/>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Non-Hispanic Black women have the lowest percent weight loss among non-BWHI organizations, while women of other race/ethnicity group </a:t>
            </a:r>
            <a:br>
              <a:rPr kumimoji="0" lang="en-US" sz="2000" b="0" i="0" u="none" strike="noStrike" kern="1200" cap="none" spc="0" normalizeH="0" baseline="0" noProof="0" dirty="0">
                <a:ln>
                  <a:noFill/>
                </a:ln>
                <a:effectLst/>
                <a:uLnTx/>
                <a:uFillTx/>
                <a:ea typeface="+mn-ea"/>
                <a:cs typeface="+mn-cs"/>
              </a:rPr>
            </a:br>
            <a:r>
              <a:rPr kumimoji="0" lang="en-US" sz="2000" b="0" i="0" u="none" strike="noStrike" kern="1200" cap="none" spc="0" normalizeH="0" baseline="0" noProof="0" dirty="0">
                <a:ln>
                  <a:noFill/>
                </a:ln>
                <a:effectLst/>
                <a:uLnTx/>
                <a:uFillTx/>
                <a:ea typeface="+mn-ea"/>
                <a:cs typeface="+mn-cs"/>
              </a:rPr>
              <a:t>have the lowest percent weight loss among BWHI organizations.</a:t>
            </a: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ea typeface="+mn-ea"/>
              <a:cs typeface="+mn-cs"/>
            </a:endParaRP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Among non-Hispanic Black women in non-BWHI organizations, weight </a:t>
            </a:r>
            <a:br>
              <a:rPr kumimoji="0" lang="en-US" sz="2000" b="0" i="0" u="none" strike="noStrike" kern="1200" cap="none" spc="0" normalizeH="0" baseline="0" noProof="0" dirty="0">
                <a:ln>
                  <a:noFill/>
                </a:ln>
                <a:effectLst/>
                <a:uLnTx/>
                <a:uFillTx/>
                <a:ea typeface="+mn-ea"/>
                <a:cs typeface="+mn-cs"/>
              </a:rPr>
            </a:br>
            <a:r>
              <a:rPr kumimoji="0" lang="en-US" sz="2000" b="0" i="0" u="none" strike="noStrike" kern="1200" cap="none" spc="0" normalizeH="0" baseline="0" noProof="0" dirty="0">
                <a:ln>
                  <a:noFill/>
                </a:ln>
                <a:effectLst/>
                <a:uLnTx/>
                <a:uFillTx/>
                <a:ea typeface="+mn-ea"/>
                <a:cs typeface="+mn-cs"/>
              </a:rPr>
              <a:t>loss increases as women age.</a:t>
            </a: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ea typeface="+mn-ea"/>
              <a:cs typeface="+mn-cs"/>
            </a:endParaRP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Hispanic and Non-Hispanic Black women in BWHI organizations report a higher percent average weight loss than those in non-BWHI organizations and achieved 5% weight loss goal across different age groups.</a:t>
            </a: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ea typeface="+mn-ea"/>
              <a:cs typeface="+mn-cs"/>
            </a:endParaRP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Overall female participants across different race/ethnicity groups have a high average attendance (average of 20 sessions or more attended).</a:t>
            </a:r>
          </a:p>
        </p:txBody>
      </p:sp>
      <p:sp>
        <p:nvSpPr>
          <p:cNvPr id="5" name="Rectangle 4">
            <a:extLst>
              <a:ext uri="{FF2B5EF4-FFF2-40B4-BE49-F238E27FC236}">
                <a16:creationId xmlns:a16="http://schemas.microsoft.com/office/drawing/2014/main" id="{E62A7A3E-087B-4EEB-8712-A90B3BFB818A}"/>
              </a:ext>
            </a:extLst>
          </p:cNvPr>
          <p:cNvSpPr/>
          <p:nvPr/>
        </p:nvSpPr>
        <p:spPr>
          <a:xfrm>
            <a:off x="543757" y="5951694"/>
            <a:ext cx="8321750" cy="707886"/>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Only female participants from in-person programs were included.</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Other includes other races, multiracial, and not reported.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Data Sources: </a:t>
            </a: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DP12-1212 National Evaluation and Diabetes Prevention Recognition Program 10/01/2012-09/30/2017</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7611B870-88A9-4DA8-A63D-CAF70FD6278C}"/>
              </a:ext>
            </a:extLst>
          </p:cNvPr>
          <p:cNvSpPr/>
          <p:nvPr/>
        </p:nvSpPr>
        <p:spPr>
          <a:xfrm>
            <a:off x="724266" y="568691"/>
            <a:ext cx="6810805" cy="1518364"/>
          </a:xfrm>
          <a:prstGeom prst="rect">
            <a:avLst/>
          </a:prstGeom>
        </p:spPr>
        <p:txBody>
          <a:bodyPr wrap="square">
            <a:spAutoFit/>
          </a:bodyPr>
          <a:lstStyle/>
          <a:p>
            <a:pPr marL="0" marR="0" lvl="0" indent="0" algn="l" defTabSz="457200" rtl="0" eaLnBrk="1" fontAlgn="auto" latinLnBrk="0" hangingPunct="1">
              <a:lnSpc>
                <a:spcPts val="34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3E6F"/>
                </a:solidFill>
                <a:effectLst/>
                <a:uLnTx/>
                <a:uFillTx/>
                <a:ea typeface="+mn-ea"/>
                <a:cs typeface="+mn-cs"/>
              </a:rPr>
              <a:t>Black Women’s Health Imperative DP12-1212 Weight Loss Analysis: </a:t>
            </a:r>
          </a:p>
          <a:p>
            <a:pPr marL="0" marR="0" lvl="0" indent="0" algn="l" defTabSz="457200" rtl="0" eaLnBrk="1" fontAlgn="auto" latinLnBrk="0" hangingPunct="1">
              <a:lnSpc>
                <a:spcPts val="1960"/>
              </a:lnSpc>
              <a:spcBef>
                <a:spcPts val="0"/>
              </a:spcBef>
              <a:spcAft>
                <a:spcPts val="0"/>
              </a:spcAft>
              <a:buClrTx/>
              <a:buSzTx/>
              <a:buFontTx/>
              <a:buNone/>
              <a:tabLst/>
              <a:defRPr/>
            </a:pPr>
            <a:r>
              <a:rPr kumimoji="0" lang="en-US" i="0" u="none" strike="noStrike" kern="1200" cap="none" spc="0" normalizeH="0" baseline="0" noProof="0" dirty="0">
                <a:ln>
                  <a:noFill/>
                </a:ln>
                <a:effectLst/>
                <a:uLnTx/>
                <a:uFillTx/>
                <a:ea typeface="+mn-ea"/>
                <a:cs typeface="+mn-cs"/>
              </a:rPr>
              <a:t>Eligible females</a:t>
            </a:r>
            <a:r>
              <a:rPr kumimoji="0" lang="en-US" i="0" u="none" strike="noStrike" kern="1200" cap="none" spc="0" normalizeH="0" baseline="30000" noProof="0" dirty="0">
                <a:ln>
                  <a:noFill/>
                </a:ln>
                <a:effectLst/>
                <a:uLnTx/>
                <a:uFillTx/>
                <a:ea typeface="+mn-ea"/>
                <a:cs typeface="+mn-cs"/>
              </a:rPr>
              <a:t>1</a:t>
            </a:r>
            <a:r>
              <a:rPr kumimoji="0" lang="en-US" i="0" u="none" strike="noStrike" kern="1200" cap="none" spc="0" normalizeH="0" baseline="0" noProof="0" dirty="0">
                <a:ln>
                  <a:noFill/>
                </a:ln>
                <a:effectLst/>
                <a:uLnTx/>
                <a:uFillTx/>
                <a:ea typeface="+mn-ea"/>
                <a:cs typeface="+mn-cs"/>
              </a:rPr>
              <a:t> who attended 3 or more core sessions and completed at least 9 months of sessions</a:t>
            </a:r>
          </a:p>
        </p:txBody>
      </p:sp>
      <p:sp>
        <p:nvSpPr>
          <p:cNvPr id="9" name="Google Shape;144;p19">
            <a:extLst>
              <a:ext uri="{FF2B5EF4-FFF2-40B4-BE49-F238E27FC236}">
                <a16:creationId xmlns:a16="http://schemas.microsoft.com/office/drawing/2014/main" id="{93EDDF2C-65CB-F24D-AC70-9294FA3C58FE}"/>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12</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3DD0494E-3390-D944-833E-6E79499805B8}"/>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734900B-7CAF-1842-9DC1-B3588F93B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5314" y="1623715"/>
            <a:ext cx="2736546" cy="4025970"/>
          </a:xfrm>
          <a:prstGeom prst="rect">
            <a:avLst/>
          </a:prstGeom>
        </p:spPr>
      </p:pic>
    </p:spTree>
    <p:extLst>
      <p:ext uri="{BB962C8B-B14F-4D97-AF65-F5344CB8AC3E}">
        <p14:creationId xmlns:p14="http://schemas.microsoft.com/office/powerpoint/2010/main" val="198941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2357246"/>
            <a:ext cx="5031234" cy="3070071"/>
          </a:xfrm>
          <a:prstGeom prst="rect">
            <a:avLst/>
          </a:prstGeom>
        </p:spPr>
        <p:txBody>
          <a:bodyPr wrap="square">
            <a:spAutoFit/>
          </a:bodyPr>
          <a:lstStyle/>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Hispanic women in the BWHI organizations attend more sessions, on average, than Hispanic women in non-BWHI organizations.</a:t>
            </a: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ea typeface="+mn-ea"/>
              <a:cs typeface="+mn-cs"/>
            </a:endParaRPr>
          </a:p>
          <a:p>
            <a:pPr marL="285750" marR="0" lvl="0" indent="-285750" algn="l" defTabSz="457200" rtl="0" eaLnBrk="1" fontAlgn="auto" latinLnBrk="0" hangingPunct="1">
              <a:lnSpc>
                <a:spcPts val="21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For BWHI organizations, women of other race/ethnicity groups have lower average percent weight loss than those in non-BWHI organizations.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F4C3A06A-2DFE-4DE2-B227-D7DE6A8E171F}"/>
              </a:ext>
            </a:extLst>
          </p:cNvPr>
          <p:cNvSpPr/>
          <p:nvPr/>
        </p:nvSpPr>
        <p:spPr>
          <a:xfrm>
            <a:off x="5933442" y="5034112"/>
            <a:ext cx="4740662" cy="861774"/>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Only female participants from in-person programs were included.</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Other includes other races, multiracial, and not reported.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Data Sources: </a:t>
            </a:r>
            <a:r>
              <a:rPr kumimoji="0" lang="en-US" sz="1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DP12-1212 National Evaluation and Diabetes Prevention Recognition Program 10/01/2012-09/30/2017</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C4D74DCD-0E38-401D-BEF3-5EBA428401E2}"/>
              </a:ext>
            </a:extLst>
          </p:cNvPr>
          <p:cNvSpPr/>
          <p:nvPr/>
        </p:nvSpPr>
        <p:spPr>
          <a:xfrm>
            <a:off x="1243509" y="671501"/>
            <a:ext cx="6701815" cy="1518364"/>
          </a:xfrm>
          <a:prstGeom prst="rect">
            <a:avLst/>
          </a:prstGeom>
        </p:spPr>
        <p:txBody>
          <a:bodyPr wrap="square">
            <a:spAutoFit/>
          </a:bodyPr>
          <a:lstStyle/>
          <a:p>
            <a:pPr marL="0" marR="0" lvl="0" indent="0" algn="l" defTabSz="457200" rtl="0" eaLnBrk="1" fontAlgn="auto" latinLnBrk="0" hangingPunct="1">
              <a:lnSpc>
                <a:spcPts val="34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3E6F"/>
                </a:solidFill>
                <a:effectLst/>
                <a:uLnTx/>
                <a:uFillTx/>
                <a:latin typeface="Calibri" panose="020F0502020204030204" pitchFamily="34" charset="0"/>
                <a:cs typeface="Calibri" panose="020F0502020204030204" pitchFamily="34" charset="0"/>
              </a:rPr>
              <a:t>Black Women’s Health Imperative </a:t>
            </a:r>
            <a:br>
              <a:rPr kumimoji="0" lang="en-US" sz="3600" i="0" u="none" strike="noStrike" kern="1200" cap="none" spc="0" normalizeH="0" baseline="0" noProof="0" dirty="0">
                <a:ln>
                  <a:noFill/>
                </a:ln>
                <a:solidFill>
                  <a:srgbClr val="003E6F"/>
                </a:solidFill>
                <a:effectLst/>
                <a:uLnTx/>
                <a:uFillTx/>
                <a:latin typeface="Calibri" panose="020F0502020204030204" pitchFamily="34" charset="0"/>
                <a:cs typeface="Calibri" panose="020F0502020204030204" pitchFamily="34" charset="0"/>
              </a:rPr>
            </a:br>
            <a:r>
              <a:rPr kumimoji="0" lang="en-US" sz="3600" i="0" u="none" strike="noStrike" kern="1200" cap="none" spc="0" normalizeH="0" baseline="0" noProof="0" dirty="0">
                <a:ln>
                  <a:noFill/>
                </a:ln>
                <a:solidFill>
                  <a:srgbClr val="003E6F"/>
                </a:solidFill>
                <a:effectLst/>
                <a:uLnTx/>
                <a:uFillTx/>
                <a:latin typeface="Calibri" panose="020F0502020204030204" pitchFamily="34" charset="0"/>
                <a:cs typeface="Calibri" panose="020F0502020204030204" pitchFamily="34" charset="0"/>
              </a:rPr>
              <a:t>DP12-1212 Weight Loss Analysis</a:t>
            </a:r>
            <a:r>
              <a:rPr kumimoji="0" lang="en-US" sz="3200" i="0" u="none" strike="noStrike" kern="1200" cap="none" spc="0" normalizeH="0" baseline="0" noProof="0" dirty="0">
                <a:ln>
                  <a:noFill/>
                </a:ln>
                <a:solidFill>
                  <a:srgbClr val="003E6F"/>
                </a:solidFill>
                <a:effectLst/>
                <a:uLnTx/>
                <a:uFillTx/>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ts val="1960"/>
              </a:lnSpc>
              <a:spcBef>
                <a:spcPts val="0"/>
              </a:spcBef>
              <a:spcAft>
                <a:spcPts val="0"/>
              </a:spcAft>
              <a:buClrTx/>
              <a:buSzTx/>
              <a:buFontTx/>
              <a:buNone/>
              <a:tabLst/>
              <a:defRPr/>
            </a:pPr>
            <a:r>
              <a:rPr kumimoji="0" lang="en-US" i="0" u="none" strike="noStrike" kern="1200" cap="none" spc="0" normalizeH="0" baseline="0" noProof="0" dirty="0">
                <a:ln>
                  <a:noFill/>
                </a:ln>
                <a:effectLst/>
                <a:uLnTx/>
                <a:uFillTx/>
                <a:ea typeface="+mn-ea"/>
                <a:cs typeface="+mn-cs"/>
              </a:rPr>
              <a:t>Eligible females</a:t>
            </a:r>
            <a:r>
              <a:rPr kumimoji="0" lang="en-US" i="0" u="none" strike="noStrike" kern="1200" cap="none" spc="0" normalizeH="0" baseline="30000" noProof="0" dirty="0">
                <a:ln>
                  <a:noFill/>
                </a:ln>
                <a:effectLst/>
                <a:uLnTx/>
                <a:uFillTx/>
                <a:ea typeface="+mn-ea"/>
                <a:cs typeface="+mn-cs"/>
              </a:rPr>
              <a:t>1</a:t>
            </a:r>
            <a:r>
              <a:rPr kumimoji="0" lang="en-US" i="0" u="none" strike="noStrike" kern="1200" cap="none" spc="0" normalizeH="0" baseline="0" noProof="0" dirty="0">
                <a:ln>
                  <a:noFill/>
                </a:ln>
                <a:effectLst/>
                <a:uLnTx/>
                <a:uFillTx/>
                <a:ea typeface="+mn-ea"/>
                <a:cs typeface="+mn-cs"/>
              </a:rPr>
              <a:t> who attended 3 or more core sessions </a:t>
            </a:r>
            <a:br>
              <a:rPr kumimoji="0" lang="en-US" i="0" u="none" strike="noStrike" kern="1200" cap="none" spc="0" normalizeH="0" baseline="0" noProof="0" dirty="0">
                <a:ln>
                  <a:noFill/>
                </a:ln>
                <a:effectLst/>
                <a:uLnTx/>
                <a:uFillTx/>
                <a:ea typeface="+mn-ea"/>
                <a:cs typeface="+mn-cs"/>
              </a:rPr>
            </a:br>
            <a:r>
              <a:rPr kumimoji="0" lang="en-US" i="0" u="none" strike="noStrike" kern="1200" cap="none" spc="0" normalizeH="0" baseline="0" noProof="0" dirty="0">
                <a:ln>
                  <a:noFill/>
                </a:ln>
                <a:effectLst/>
                <a:uLnTx/>
                <a:uFillTx/>
                <a:ea typeface="+mn-ea"/>
                <a:cs typeface="+mn-cs"/>
              </a:rPr>
              <a:t>and completed at least 9 months of sessions</a:t>
            </a:r>
          </a:p>
        </p:txBody>
      </p:sp>
      <p:sp>
        <p:nvSpPr>
          <p:cNvPr id="12" name="Google Shape;144;p19">
            <a:extLst>
              <a:ext uri="{FF2B5EF4-FFF2-40B4-BE49-F238E27FC236}">
                <a16:creationId xmlns:a16="http://schemas.microsoft.com/office/drawing/2014/main" id="{DBD15FF6-0640-5644-ACB8-999B394BC5FC}"/>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13</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9" name="Rectangle 18">
            <a:extLst>
              <a:ext uri="{FF2B5EF4-FFF2-40B4-BE49-F238E27FC236}">
                <a16:creationId xmlns:a16="http://schemas.microsoft.com/office/drawing/2014/main" id="{FEC33EB4-65AA-F34D-BCB9-E977B85E06D3}"/>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5799F0B-138F-EA4F-9D42-63C4DE0BBD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6201" y="2244077"/>
            <a:ext cx="4515757" cy="3651809"/>
          </a:xfrm>
          <a:prstGeom prst="rect">
            <a:avLst/>
          </a:prstGeom>
        </p:spPr>
      </p:pic>
    </p:spTree>
    <p:extLst>
      <p:ext uri="{BB962C8B-B14F-4D97-AF65-F5344CB8AC3E}">
        <p14:creationId xmlns:p14="http://schemas.microsoft.com/office/powerpoint/2010/main" val="348577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7E404-0540-4EC0-8E62-A4245E0A0FB0}"/>
              </a:ext>
            </a:extLst>
          </p:cNvPr>
          <p:cNvSpPr>
            <a:spLocks noGrp="1"/>
          </p:cNvSpPr>
          <p:nvPr>
            <p:ph type="title"/>
          </p:nvPr>
        </p:nvSpPr>
        <p:spPr>
          <a:xfrm>
            <a:off x="316733" y="0"/>
            <a:ext cx="3416468" cy="3070746"/>
          </a:xfrm>
        </p:spPr>
        <p:txBody>
          <a:bodyPr anchor="ctr">
            <a:normAutofit/>
          </a:bodyPr>
          <a:lstStyle/>
          <a:p>
            <a:r>
              <a:rPr lang="en-US" sz="4900" dirty="0">
                <a:solidFill>
                  <a:srgbClr val="FFFFFF"/>
                </a:solidFill>
              </a:rPr>
              <a:t>Audience Poll</a:t>
            </a:r>
            <a:br>
              <a:rPr lang="en-US" sz="4900" dirty="0">
                <a:solidFill>
                  <a:srgbClr val="FFFFFF"/>
                </a:solidFill>
              </a:rPr>
            </a:br>
            <a:r>
              <a:rPr lang="en-US" sz="4900" dirty="0">
                <a:solidFill>
                  <a:srgbClr val="FFFFFF"/>
                </a:solidFill>
              </a:rPr>
              <a:t>Question</a:t>
            </a:r>
            <a:endParaRPr lang="en-US" dirty="0">
              <a:solidFill>
                <a:srgbClr val="FFFFFF"/>
              </a:solidFill>
            </a:endParaRPr>
          </a:p>
        </p:txBody>
      </p:sp>
      <p:pic>
        <p:nvPicPr>
          <p:cNvPr id="5" name="Picture 4">
            <a:extLst>
              <a:ext uri="{FF2B5EF4-FFF2-40B4-BE49-F238E27FC236}">
                <a16:creationId xmlns:a16="http://schemas.microsoft.com/office/drawing/2014/main" id="{11157B75-0985-4BA3-8362-6C0A7BC94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949" y="5682961"/>
            <a:ext cx="6894236" cy="1154785"/>
          </a:xfrm>
          <a:prstGeom prst="rect">
            <a:avLst/>
          </a:prstGeom>
        </p:spPr>
      </p:pic>
      <p:sp>
        <p:nvSpPr>
          <p:cNvPr id="7" name="Content Placeholder 2"/>
          <p:cNvSpPr>
            <a:spLocks noGrp="1"/>
          </p:cNvSpPr>
          <p:nvPr>
            <p:ph idx="1"/>
          </p:nvPr>
        </p:nvSpPr>
        <p:spPr>
          <a:xfrm>
            <a:off x="5145206" y="895077"/>
            <a:ext cx="6331424" cy="4351338"/>
          </a:xfrm>
        </p:spPr>
        <p:txBody>
          <a:bodyPr/>
          <a:lstStyle/>
          <a:p>
            <a:r>
              <a:rPr lang="en-US" dirty="0"/>
              <a:t>Are you familiar with the concept of high touch coaching model? </a:t>
            </a:r>
          </a:p>
          <a:p>
            <a:pPr lvl="1"/>
            <a:r>
              <a:rPr lang="en-US" dirty="0"/>
              <a:t>Yes</a:t>
            </a:r>
          </a:p>
          <a:p>
            <a:pPr lvl="1"/>
            <a:r>
              <a:rPr lang="en-US" dirty="0"/>
              <a:t>No</a:t>
            </a:r>
          </a:p>
          <a:p>
            <a:pPr lvl="1"/>
            <a:r>
              <a:rPr lang="en-US" dirty="0"/>
              <a:t>Not Sure </a:t>
            </a:r>
            <a:endParaRPr lang="en-GB" dirty="0"/>
          </a:p>
        </p:txBody>
      </p:sp>
    </p:spTree>
    <p:extLst>
      <p:ext uri="{BB962C8B-B14F-4D97-AF65-F5344CB8AC3E}">
        <p14:creationId xmlns:p14="http://schemas.microsoft.com/office/powerpoint/2010/main" val="156650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5378-34D9-4A76-B608-6F37F78DC5E7}"/>
              </a:ext>
            </a:extLst>
          </p:cNvPr>
          <p:cNvSpPr>
            <a:spLocks noGrp="1"/>
          </p:cNvSpPr>
          <p:nvPr>
            <p:ph type="title"/>
          </p:nvPr>
        </p:nvSpPr>
        <p:spPr>
          <a:xfrm>
            <a:off x="978299" y="808303"/>
            <a:ext cx="12112171" cy="812972"/>
          </a:xfrm>
        </p:spPr>
        <p:txBody>
          <a:bodyPr>
            <a:noAutofit/>
          </a:bodyPr>
          <a:lstStyle/>
          <a:p>
            <a:pPr>
              <a:lnSpc>
                <a:spcPts val="3400"/>
              </a:lnSpc>
            </a:pPr>
            <a:r>
              <a:rPr lang="en-US" sz="3600" dirty="0">
                <a:solidFill>
                  <a:srgbClr val="003E6F"/>
                </a:solidFill>
                <a:latin typeface="+mn-lt"/>
              </a:rPr>
              <a:t>How did High-Touch Coaching Evolve?</a:t>
            </a:r>
          </a:p>
        </p:txBody>
      </p:sp>
      <p:sp>
        <p:nvSpPr>
          <p:cNvPr id="3" name="Content Placeholder 2">
            <a:extLst>
              <a:ext uri="{FF2B5EF4-FFF2-40B4-BE49-F238E27FC236}">
                <a16:creationId xmlns:a16="http://schemas.microsoft.com/office/drawing/2014/main" id="{14D5A8B9-4C8D-4A60-8003-BBB2DFD915A5}"/>
              </a:ext>
            </a:extLst>
          </p:cNvPr>
          <p:cNvSpPr>
            <a:spLocks noGrp="1"/>
          </p:cNvSpPr>
          <p:nvPr>
            <p:ph idx="1"/>
          </p:nvPr>
        </p:nvSpPr>
        <p:spPr>
          <a:xfrm>
            <a:off x="978299" y="1621275"/>
            <a:ext cx="6275501" cy="3648105"/>
          </a:xfrm>
        </p:spPr>
        <p:txBody>
          <a:bodyPr>
            <a:normAutofit/>
          </a:bodyPr>
          <a:lstStyle/>
          <a:p>
            <a:r>
              <a:rPr lang="en-US" sz="2000" dirty="0"/>
              <a:t>It began with the struggles we faced as 1212 affiliates </a:t>
            </a:r>
            <a:r>
              <a:rPr lang="en-US" sz="2000" i="1" dirty="0"/>
              <a:t>(BWHI’s five original program partners in 2012)</a:t>
            </a:r>
          </a:p>
          <a:p>
            <a:r>
              <a:rPr lang="en-US" sz="2000" dirty="0"/>
              <a:t>Like other programs across the country, Black women and Latinas were losing less weight than their counterparts in DPP</a:t>
            </a:r>
          </a:p>
          <a:p>
            <a:r>
              <a:rPr lang="en-US" sz="2000" dirty="0"/>
              <a:t>This was over 97% of our population </a:t>
            </a:r>
          </a:p>
          <a:p>
            <a:r>
              <a:rPr lang="en-US" sz="2000" dirty="0"/>
              <a:t>Sharing best practices resulted in improved results</a:t>
            </a:r>
          </a:p>
          <a:p>
            <a:r>
              <a:rPr lang="en-US" sz="2000" dirty="0"/>
              <a:t>Began to codify our approach</a:t>
            </a:r>
          </a:p>
          <a:p>
            <a:pPr marL="0" indent="0">
              <a:buNone/>
            </a:pPr>
            <a:endParaRPr lang="en-US" dirty="0"/>
          </a:p>
        </p:txBody>
      </p:sp>
      <p:sp>
        <p:nvSpPr>
          <p:cNvPr id="7" name="Google Shape;144;p19">
            <a:extLst>
              <a:ext uri="{FF2B5EF4-FFF2-40B4-BE49-F238E27FC236}">
                <a16:creationId xmlns:a16="http://schemas.microsoft.com/office/drawing/2014/main" id="{AC3F29B5-7D79-EE4F-BB8B-9D5747C47BB0}"/>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15</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4" name="Rectangle 13">
            <a:extLst>
              <a:ext uri="{FF2B5EF4-FFF2-40B4-BE49-F238E27FC236}">
                <a16:creationId xmlns:a16="http://schemas.microsoft.com/office/drawing/2014/main" id="{4AF4094A-4B85-6F4E-A015-824771061730}"/>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4C28FB1-277E-D14F-B2CD-47964176E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5436" y="1623635"/>
            <a:ext cx="4028265" cy="3645745"/>
          </a:xfrm>
          <a:prstGeom prst="rect">
            <a:avLst/>
          </a:prstGeom>
        </p:spPr>
      </p:pic>
    </p:spTree>
    <p:extLst>
      <p:ext uri="{BB962C8B-B14F-4D97-AF65-F5344CB8AC3E}">
        <p14:creationId xmlns:p14="http://schemas.microsoft.com/office/powerpoint/2010/main" val="272696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Picture 3">
            <a:extLst>
              <a:ext uri="{FF2B5EF4-FFF2-40B4-BE49-F238E27FC236}">
                <a16:creationId xmlns:a16="http://schemas.microsoft.com/office/drawing/2014/main" id="{275364F0-7622-436C-A391-99332C3168C6}"/>
              </a:ext>
            </a:extLst>
          </p:cNvPr>
          <p:cNvPicPr>
            <a:picLocks noChangeAspect="1"/>
          </p:cNvPicPr>
          <p:nvPr/>
        </p:nvPicPr>
        <p:blipFill>
          <a:blip r:embed="rId3"/>
          <a:stretch>
            <a:fillRect/>
          </a:stretch>
        </p:blipFill>
        <p:spPr>
          <a:xfrm>
            <a:off x="1513782" y="1443652"/>
            <a:ext cx="3237779" cy="3948511"/>
          </a:xfrm>
          <a:prstGeom prst="rect">
            <a:avLst/>
          </a:prstGeom>
        </p:spPr>
      </p:pic>
      <p:sp>
        <p:nvSpPr>
          <p:cNvPr id="7" name="Content Placeholder 2">
            <a:extLst>
              <a:ext uri="{FF2B5EF4-FFF2-40B4-BE49-F238E27FC236}">
                <a16:creationId xmlns:a16="http://schemas.microsoft.com/office/drawing/2014/main" id="{8E38824F-C88F-C840-8CB0-BA36B3DAB5DE}"/>
              </a:ext>
            </a:extLst>
          </p:cNvPr>
          <p:cNvSpPr txBox="1">
            <a:spLocks/>
          </p:cNvSpPr>
          <p:nvPr/>
        </p:nvSpPr>
        <p:spPr>
          <a:xfrm>
            <a:off x="5764399" y="1682860"/>
            <a:ext cx="5501009" cy="3470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solidFill>
                  <a:srgbClr val="003E6F"/>
                </a:solidFill>
              </a:rPr>
              <a:t>“Change brings about such mixed feelings: excitement, fear, joy. </a:t>
            </a:r>
            <a:br>
              <a:rPr lang="en-US" i="1" dirty="0">
                <a:solidFill>
                  <a:srgbClr val="003E6F"/>
                </a:solidFill>
              </a:rPr>
            </a:br>
            <a:r>
              <a:rPr lang="en-US" i="1" dirty="0">
                <a:solidFill>
                  <a:srgbClr val="003E6F"/>
                </a:solidFill>
              </a:rPr>
              <a:t>Change provides us with experiences that we convert into personal power.  change is a challenge that provides us with opportunity to grow”.</a:t>
            </a:r>
          </a:p>
          <a:p>
            <a:pPr marL="0" indent="0" algn="r">
              <a:buNone/>
            </a:pPr>
            <a:r>
              <a:rPr lang="en-US" sz="2000" dirty="0">
                <a:solidFill>
                  <a:schemeClr val="bg1">
                    <a:lumMod val="50000"/>
                  </a:schemeClr>
                </a:solidFill>
              </a:rPr>
              <a:t>– </a:t>
            </a:r>
            <a:r>
              <a:rPr lang="en-US" sz="2000" dirty="0" err="1">
                <a:solidFill>
                  <a:schemeClr val="bg1">
                    <a:lumMod val="50000"/>
                  </a:schemeClr>
                </a:solidFill>
              </a:rPr>
              <a:t>Byllye</a:t>
            </a:r>
            <a:r>
              <a:rPr lang="en-US" sz="2000" dirty="0">
                <a:solidFill>
                  <a:schemeClr val="bg1">
                    <a:lumMod val="50000"/>
                  </a:schemeClr>
                </a:solidFill>
              </a:rPr>
              <a:t> Avery, </a:t>
            </a:r>
            <a:r>
              <a:rPr lang="en-US" sz="2000" i="1" dirty="0">
                <a:solidFill>
                  <a:schemeClr val="bg1">
                    <a:lumMod val="50000"/>
                  </a:schemeClr>
                </a:solidFill>
              </a:rPr>
              <a:t>Alter of Words</a:t>
            </a:r>
            <a:endParaRPr lang="en-US" sz="2000" dirty="0">
              <a:solidFill>
                <a:schemeClr val="bg1">
                  <a:lumMod val="50000"/>
                </a:schemeClr>
              </a:solidFill>
            </a:endParaRPr>
          </a:p>
        </p:txBody>
      </p:sp>
      <p:sp>
        <p:nvSpPr>
          <p:cNvPr id="13" name="Google Shape;144;p19">
            <a:extLst>
              <a:ext uri="{FF2B5EF4-FFF2-40B4-BE49-F238E27FC236}">
                <a16:creationId xmlns:a16="http://schemas.microsoft.com/office/drawing/2014/main" id="{2F3D94B5-53F4-DA43-877F-8713F750B220}"/>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16</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183600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C91F-CF59-4518-8474-4C758E000023}"/>
              </a:ext>
            </a:extLst>
          </p:cNvPr>
          <p:cNvSpPr>
            <a:spLocks noGrp="1"/>
          </p:cNvSpPr>
          <p:nvPr>
            <p:ph type="title"/>
          </p:nvPr>
        </p:nvSpPr>
        <p:spPr>
          <a:xfrm>
            <a:off x="952064" y="779886"/>
            <a:ext cx="10515600" cy="679904"/>
          </a:xfrm>
        </p:spPr>
        <p:txBody>
          <a:bodyPr>
            <a:normAutofit fontScale="90000"/>
          </a:bodyPr>
          <a:lstStyle/>
          <a:p>
            <a:r>
              <a:rPr lang="en-US" dirty="0">
                <a:solidFill>
                  <a:srgbClr val="003E6F"/>
                </a:solidFill>
                <a:latin typeface="+mn-lt"/>
              </a:rPr>
              <a:t>Change Was What We Needed</a:t>
            </a:r>
          </a:p>
        </p:txBody>
      </p:sp>
      <p:sp>
        <p:nvSpPr>
          <p:cNvPr id="3" name="Content Placeholder 2">
            <a:extLst>
              <a:ext uri="{FF2B5EF4-FFF2-40B4-BE49-F238E27FC236}">
                <a16:creationId xmlns:a16="http://schemas.microsoft.com/office/drawing/2014/main" id="{57D77D41-18AF-41A2-8ADD-31F9DEEC86E3}"/>
              </a:ext>
            </a:extLst>
          </p:cNvPr>
          <p:cNvSpPr>
            <a:spLocks noGrp="1"/>
          </p:cNvSpPr>
          <p:nvPr>
            <p:ph idx="1"/>
          </p:nvPr>
        </p:nvSpPr>
        <p:spPr>
          <a:xfrm>
            <a:off x="1042440" y="1736547"/>
            <a:ext cx="4085384" cy="3384905"/>
          </a:xfrm>
        </p:spPr>
        <p:txBody>
          <a:bodyPr>
            <a:noAutofit/>
          </a:bodyPr>
          <a:lstStyle/>
          <a:p>
            <a:r>
              <a:rPr lang="en-US" sz="2000" dirty="0"/>
              <a:t>How do we differ?</a:t>
            </a:r>
          </a:p>
          <a:p>
            <a:r>
              <a:rPr lang="en-US" sz="2000" dirty="0"/>
              <a:t>More personalized approach</a:t>
            </a:r>
          </a:p>
          <a:p>
            <a:r>
              <a:rPr lang="en-US" sz="2000" dirty="0"/>
              <a:t>Based on relationships and trust</a:t>
            </a:r>
          </a:p>
          <a:p>
            <a:r>
              <a:rPr lang="en-US" sz="2000" dirty="0"/>
              <a:t>Cultural sensitivity</a:t>
            </a:r>
          </a:p>
          <a:p>
            <a:r>
              <a:rPr lang="en-US" sz="2000" dirty="0"/>
              <a:t>Focus on three major components in the lives of women of color </a:t>
            </a:r>
          </a:p>
        </p:txBody>
      </p:sp>
      <p:pic>
        <p:nvPicPr>
          <p:cNvPr id="11" name="Picture 10">
            <a:extLst>
              <a:ext uri="{FF2B5EF4-FFF2-40B4-BE49-F238E27FC236}">
                <a16:creationId xmlns:a16="http://schemas.microsoft.com/office/drawing/2014/main" id="{8F9D53B1-6319-5C45-9167-AAF4444DCB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7824" y="1749551"/>
            <a:ext cx="6219738" cy="3713277"/>
          </a:xfrm>
          <a:prstGeom prst="rect">
            <a:avLst/>
          </a:prstGeom>
        </p:spPr>
      </p:pic>
      <p:sp>
        <p:nvSpPr>
          <p:cNvPr id="12" name="Google Shape;144;p19">
            <a:extLst>
              <a:ext uri="{FF2B5EF4-FFF2-40B4-BE49-F238E27FC236}">
                <a16:creationId xmlns:a16="http://schemas.microsoft.com/office/drawing/2014/main" id="{AB8FB454-430C-794C-98CD-35949D0A5F2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17</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3" name="Rectangle 12">
            <a:extLst>
              <a:ext uri="{FF2B5EF4-FFF2-40B4-BE49-F238E27FC236}">
                <a16:creationId xmlns:a16="http://schemas.microsoft.com/office/drawing/2014/main" id="{3117A5CA-CDA4-6B41-81A8-695383A91B4F}"/>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00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2C5A9F-A37B-0F4A-A488-62E9D63DDE6F}"/>
              </a:ext>
            </a:extLst>
          </p:cNvPr>
          <p:cNvSpPr/>
          <p:nvPr/>
        </p:nvSpPr>
        <p:spPr>
          <a:xfrm>
            <a:off x="0" y="0"/>
            <a:ext cx="12192000" cy="6913756"/>
          </a:xfrm>
          <a:prstGeom prst="rect">
            <a:avLst/>
          </a:prstGeom>
          <a:solidFill>
            <a:srgbClr val="7C7D7D">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05B64-B67C-4855-AD76-C7B6BDF02338}"/>
              </a:ext>
            </a:extLst>
          </p:cNvPr>
          <p:cNvSpPr>
            <a:spLocks noGrp="1"/>
          </p:cNvSpPr>
          <p:nvPr>
            <p:ph type="title"/>
          </p:nvPr>
        </p:nvSpPr>
        <p:spPr>
          <a:xfrm>
            <a:off x="2005278" y="987338"/>
            <a:ext cx="8306263" cy="1734608"/>
          </a:xfrm>
        </p:spPr>
        <p:txBody>
          <a:bodyPr>
            <a:noAutofit/>
          </a:bodyPr>
          <a:lstStyle/>
          <a:p>
            <a:pPr>
              <a:lnSpc>
                <a:spcPts val="5000"/>
              </a:lnSpc>
            </a:pPr>
            <a:r>
              <a:rPr lang="en-US" sz="4800" dirty="0">
                <a:solidFill>
                  <a:srgbClr val="003E6F"/>
                </a:solidFill>
                <a:latin typeface="+mn-lt"/>
                <a:ea typeface="Lato" panose="020F0502020204030203" pitchFamily="34" charset="0"/>
                <a:cs typeface="Lato" panose="020F0502020204030203" pitchFamily="34" charset="0"/>
              </a:rPr>
              <a:t>We </a:t>
            </a:r>
            <a:r>
              <a:rPr lang="en-US" sz="4800" b="1" dirty="0">
                <a:solidFill>
                  <a:srgbClr val="003E6F"/>
                </a:solidFill>
                <a:latin typeface="+mn-lt"/>
                <a:ea typeface="Lato" panose="020F0502020204030203" pitchFamily="34" charset="0"/>
                <a:cs typeface="Lato" panose="020F0502020204030203" pitchFamily="34" charset="0"/>
              </a:rPr>
              <a:t>specialize in women of color </a:t>
            </a:r>
            <a:br>
              <a:rPr lang="en-US" sz="4800" dirty="0">
                <a:solidFill>
                  <a:srgbClr val="003E6F"/>
                </a:solidFill>
                <a:latin typeface="+mn-lt"/>
                <a:ea typeface="Lato" panose="020F0502020204030203" pitchFamily="34" charset="0"/>
                <a:cs typeface="Lato" panose="020F0502020204030203" pitchFamily="34" charset="0"/>
              </a:rPr>
            </a:br>
            <a:r>
              <a:rPr lang="en-US" sz="4800" dirty="0">
                <a:solidFill>
                  <a:srgbClr val="003E6F"/>
                </a:solidFill>
                <a:latin typeface="+mn-lt"/>
                <a:ea typeface="Lato" panose="020F0502020204030203" pitchFamily="34" charset="0"/>
                <a:cs typeface="Lato" panose="020F0502020204030203" pitchFamily="34" charset="0"/>
              </a:rPr>
              <a:t>who daily face the impact of</a:t>
            </a:r>
            <a:r>
              <a:rPr lang="en-US" sz="5000" dirty="0">
                <a:solidFill>
                  <a:srgbClr val="003E6F"/>
                </a:solidFill>
                <a:latin typeface="Lato" panose="020F0502020204030203" pitchFamily="34" charset="0"/>
                <a:ea typeface="Lato" panose="020F0502020204030203" pitchFamily="34" charset="0"/>
                <a:cs typeface="Lato" panose="020F0502020204030203" pitchFamily="34" charset="0"/>
              </a:rPr>
              <a:t>:</a:t>
            </a:r>
          </a:p>
        </p:txBody>
      </p:sp>
      <p:graphicFrame>
        <p:nvGraphicFramePr>
          <p:cNvPr id="5" name="Content Placeholder 2">
            <a:extLst>
              <a:ext uri="{FF2B5EF4-FFF2-40B4-BE49-F238E27FC236}">
                <a16:creationId xmlns:a16="http://schemas.microsoft.com/office/drawing/2014/main" id="{AC1C6B13-0E49-4981-87FC-4FE6F890F093}"/>
              </a:ext>
            </a:extLst>
          </p:cNvPr>
          <p:cNvGraphicFramePr>
            <a:graphicFrameLocks noGrp="1"/>
          </p:cNvGraphicFramePr>
          <p:nvPr>
            <p:ph idx="1"/>
            <p:extLst>
              <p:ext uri="{D42A27DB-BD31-4B8C-83A1-F6EECF244321}">
                <p14:modId xmlns:p14="http://schemas.microsoft.com/office/powerpoint/2010/main" val="3243637880"/>
              </p:ext>
            </p:extLst>
          </p:nvPr>
        </p:nvGraphicFramePr>
        <p:xfrm>
          <a:off x="1677539" y="2412880"/>
          <a:ext cx="8836921" cy="365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44;p19">
            <a:extLst>
              <a:ext uri="{FF2B5EF4-FFF2-40B4-BE49-F238E27FC236}">
                <a16:creationId xmlns:a16="http://schemas.microsoft.com/office/drawing/2014/main" id="{FB56B201-880A-6F4E-B129-4716977A906C}"/>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18</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429435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83BF37F-A008-4A1D-99DA-176B2C5DE546}"/>
              </a:ext>
            </a:extLst>
          </p:cNvPr>
          <p:cNvGraphicFramePr>
            <a:graphicFrameLocks noGrp="1"/>
          </p:cNvGraphicFramePr>
          <p:nvPr>
            <p:ph idx="1"/>
            <p:extLst>
              <p:ext uri="{D42A27DB-BD31-4B8C-83A1-F6EECF244321}">
                <p14:modId xmlns:p14="http://schemas.microsoft.com/office/powerpoint/2010/main" val="823378479"/>
              </p:ext>
            </p:extLst>
          </p:nvPr>
        </p:nvGraphicFramePr>
        <p:xfrm>
          <a:off x="5323391" y="740605"/>
          <a:ext cx="5907976" cy="5338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44;p19">
            <a:extLst>
              <a:ext uri="{FF2B5EF4-FFF2-40B4-BE49-F238E27FC236}">
                <a16:creationId xmlns:a16="http://schemas.microsoft.com/office/drawing/2014/main" id="{13FDD452-DFAA-8642-B5B5-AD57D36A8B33}"/>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19</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4" name="Rectangle 3">
            <a:extLst>
              <a:ext uri="{FF2B5EF4-FFF2-40B4-BE49-F238E27FC236}">
                <a16:creationId xmlns:a16="http://schemas.microsoft.com/office/drawing/2014/main" id="{A9CFDD95-944D-9A46-A520-FA0F6AE00CE1}"/>
              </a:ext>
            </a:extLst>
          </p:cNvPr>
          <p:cNvSpPr/>
          <p:nvPr/>
        </p:nvSpPr>
        <p:spPr>
          <a:xfrm>
            <a:off x="1" y="0"/>
            <a:ext cx="4462272"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FE5238E-5DAD-E247-A097-2BE3050409E5}"/>
              </a:ext>
            </a:extLst>
          </p:cNvPr>
          <p:cNvSpPr txBox="1"/>
          <p:nvPr/>
        </p:nvSpPr>
        <p:spPr>
          <a:xfrm>
            <a:off x="2743200" y="4719145"/>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4A50127C-2487-4F3F-9CB1-F8F654722349}"/>
              </a:ext>
            </a:extLst>
          </p:cNvPr>
          <p:cNvSpPr>
            <a:spLocks noGrp="1"/>
          </p:cNvSpPr>
          <p:nvPr>
            <p:ph type="title"/>
          </p:nvPr>
        </p:nvSpPr>
        <p:spPr>
          <a:xfrm>
            <a:off x="725966" y="1031296"/>
            <a:ext cx="3416158" cy="4795408"/>
          </a:xfrm>
        </p:spPr>
        <p:txBody>
          <a:bodyPr>
            <a:normAutofit/>
          </a:bodyPr>
          <a:lstStyle/>
          <a:p>
            <a:pPr>
              <a:lnSpc>
                <a:spcPts val="5000"/>
              </a:lnSpc>
            </a:pPr>
            <a:r>
              <a:rPr lang="en-US" sz="5400" dirty="0">
                <a:solidFill>
                  <a:srgbClr val="FFFFFF"/>
                </a:solidFill>
                <a:latin typeface="+mn-lt"/>
              </a:rPr>
              <a:t>High-Touch  Coaches Relate</a:t>
            </a:r>
          </a:p>
        </p:txBody>
      </p:sp>
    </p:spTree>
    <p:extLst>
      <p:ext uri="{BB962C8B-B14F-4D97-AF65-F5344CB8AC3E}">
        <p14:creationId xmlns:p14="http://schemas.microsoft.com/office/powerpoint/2010/main" val="379587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7E404-0540-4EC0-8E62-A4245E0A0FB0}"/>
              </a:ext>
            </a:extLst>
          </p:cNvPr>
          <p:cNvSpPr>
            <a:spLocks noGrp="1"/>
          </p:cNvSpPr>
          <p:nvPr>
            <p:ph type="title"/>
          </p:nvPr>
        </p:nvSpPr>
        <p:spPr>
          <a:xfrm>
            <a:off x="316733" y="0"/>
            <a:ext cx="3416468" cy="1331737"/>
          </a:xfrm>
        </p:spPr>
        <p:txBody>
          <a:bodyPr anchor="ctr">
            <a:normAutofit fontScale="90000"/>
          </a:bodyPr>
          <a:lstStyle/>
          <a:p>
            <a:r>
              <a:rPr lang="en-US" sz="4900" dirty="0">
                <a:solidFill>
                  <a:srgbClr val="FFFFFF"/>
                </a:solidFill>
              </a:rPr>
              <a:t>Housekeeping</a:t>
            </a:r>
            <a:r>
              <a:rPr lang="en-US" dirty="0">
                <a:solidFill>
                  <a:srgbClr val="FFFFFF"/>
                </a:solidFill>
              </a:rPr>
              <a:t> </a:t>
            </a:r>
          </a:p>
        </p:txBody>
      </p:sp>
      <p:sp>
        <p:nvSpPr>
          <p:cNvPr id="3" name="Content Placeholder 2">
            <a:extLst>
              <a:ext uri="{FF2B5EF4-FFF2-40B4-BE49-F238E27FC236}">
                <a16:creationId xmlns:a16="http://schemas.microsoft.com/office/drawing/2014/main" id="{02E0830A-4154-4AD2-8C96-09055F88377F}"/>
              </a:ext>
            </a:extLst>
          </p:cNvPr>
          <p:cNvSpPr>
            <a:spLocks noGrp="1"/>
          </p:cNvSpPr>
          <p:nvPr>
            <p:ph idx="1"/>
          </p:nvPr>
        </p:nvSpPr>
        <p:spPr>
          <a:xfrm>
            <a:off x="4699818" y="404447"/>
            <a:ext cx="7175449" cy="5029199"/>
          </a:xfrm>
        </p:spPr>
        <p:txBody>
          <a:bodyPr anchor="ctr">
            <a:noAutofit/>
          </a:bodyPr>
          <a:lstStyle/>
          <a:p>
            <a:r>
              <a:rPr lang="en-US" dirty="0"/>
              <a:t>Please stay in listen-only mode.  You may unmute when it’s time for Q/A </a:t>
            </a:r>
          </a:p>
          <a:p>
            <a:r>
              <a:rPr lang="en-US" dirty="0"/>
              <a:t>This webinar will be recorded and shared at the end of January, along with some additional materials that are in development. </a:t>
            </a:r>
          </a:p>
          <a:p>
            <a:r>
              <a:rPr lang="en-US" dirty="0"/>
              <a:t>We will be asking open-ended questions to which you can type the answer into the chat box </a:t>
            </a:r>
          </a:p>
          <a:p>
            <a:r>
              <a:rPr lang="en-US" dirty="0"/>
              <a:t>If you have any questions please type them in the Q/A box and we will address them during the Q/A session. </a:t>
            </a:r>
          </a:p>
          <a:p>
            <a:r>
              <a:rPr lang="en-US" dirty="0"/>
              <a:t>ACPM will email the participants a brief feedback survey after the webinar </a:t>
            </a:r>
          </a:p>
        </p:txBody>
      </p:sp>
      <p:pic>
        <p:nvPicPr>
          <p:cNvPr id="5" name="Picture 4">
            <a:extLst>
              <a:ext uri="{FF2B5EF4-FFF2-40B4-BE49-F238E27FC236}">
                <a16:creationId xmlns:a16="http://schemas.microsoft.com/office/drawing/2014/main" id="{11157B75-0985-4BA3-8362-6C0A7BC94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949" y="5682961"/>
            <a:ext cx="6894236" cy="1154785"/>
          </a:xfrm>
          <a:prstGeom prst="rect">
            <a:avLst/>
          </a:prstGeom>
        </p:spPr>
      </p:pic>
      <p:pic>
        <p:nvPicPr>
          <p:cNvPr id="6" name="Picture 5">
            <a:extLst>
              <a:ext uri="{FF2B5EF4-FFF2-40B4-BE49-F238E27FC236}">
                <a16:creationId xmlns:a16="http://schemas.microsoft.com/office/drawing/2014/main" id="{546B449E-A571-467E-8839-FC48A7303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5" y="1331737"/>
            <a:ext cx="2557105" cy="4905054"/>
          </a:xfrm>
          <a:prstGeom prst="rect">
            <a:avLst/>
          </a:prstGeom>
        </p:spPr>
      </p:pic>
    </p:spTree>
    <p:extLst>
      <p:ext uri="{BB962C8B-B14F-4D97-AF65-F5344CB8AC3E}">
        <p14:creationId xmlns:p14="http://schemas.microsoft.com/office/powerpoint/2010/main" val="415518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265848-9D41-2F41-8763-360B542CA6AE}"/>
              </a:ext>
            </a:extLst>
          </p:cNvPr>
          <p:cNvSpPr/>
          <p:nvPr/>
        </p:nvSpPr>
        <p:spPr>
          <a:xfrm>
            <a:off x="-97535" y="0"/>
            <a:ext cx="4572000"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3030A-1CB0-F64C-BF50-F56AE7694AD1}"/>
              </a:ext>
            </a:extLst>
          </p:cNvPr>
          <p:cNvSpPr txBox="1">
            <a:spLocks/>
          </p:cNvSpPr>
          <p:nvPr/>
        </p:nvSpPr>
        <p:spPr>
          <a:xfrm>
            <a:off x="482193" y="1031295"/>
            <a:ext cx="3903704" cy="2715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Aft>
                <a:spcPts val="600"/>
              </a:spcAft>
            </a:pPr>
            <a:r>
              <a:rPr lang="en-US" sz="5400" dirty="0">
                <a:solidFill>
                  <a:srgbClr val="FFFFFF"/>
                </a:solidFill>
                <a:latin typeface="+mn-lt"/>
              </a:rPr>
              <a:t>Reassurance and </a:t>
            </a:r>
            <a:br>
              <a:rPr lang="en-US" sz="5400" dirty="0">
                <a:solidFill>
                  <a:srgbClr val="FFFFFF"/>
                </a:solidFill>
                <a:latin typeface="+mn-lt"/>
              </a:rPr>
            </a:br>
            <a:r>
              <a:rPr lang="en-US" sz="5400" dirty="0">
                <a:solidFill>
                  <a:srgbClr val="FFFFFF"/>
                </a:solidFill>
                <a:latin typeface="+mn-lt"/>
              </a:rPr>
              <a:t>Self-fulfilling Prophecy</a:t>
            </a:r>
          </a:p>
        </p:txBody>
      </p:sp>
      <p:graphicFrame>
        <p:nvGraphicFramePr>
          <p:cNvPr id="3" name="Content Placeholder 2">
            <a:extLst>
              <a:ext uri="{FF2B5EF4-FFF2-40B4-BE49-F238E27FC236}">
                <a16:creationId xmlns:a16="http://schemas.microsoft.com/office/drawing/2014/main" id="{AD18AABE-8E65-9B43-A976-A2139D008A90}"/>
              </a:ext>
            </a:extLst>
          </p:cNvPr>
          <p:cNvGraphicFramePr>
            <a:graphicFrameLocks/>
          </p:cNvGraphicFramePr>
          <p:nvPr>
            <p:extLst>
              <p:ext uri="{D42A27DB-BD31-4B8C-83A1-F6EECF244321}">
                <p14:modId xmlns:p14="http://schemas.microsoft.com/office/powerpoint/2010/main" val="4271799941"/>
              </p:ext>
            </p:extLst>
          </p:nvPr>
        </p:nvGraphicFramePr>
        <p:xfrm>
          <a:off x="5377180" y="668457"/>
          <a:ext cx="6110375" cy="5521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144;p19">
            <a:extLst>
              <a:ext uri="{FF2B5EF4-FFF2-40B4-BE49-F238E27FC236}">
                <a16:creationId xmlns:a16="http://schemas.microsoft.com/office/drawing/2014/main" id="{C7BFB333-1E9B-A54D-99B3-36C7FB76718C}"/>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20</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289147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19EB60-E282-2047-91B9-ED8C065DC38C}"/>
              </a:ext>
            </a:extLst>
          </p:cNvPr>
          <p:cNvPicPr>
            <a:picLocks noChangeAspect="1"/>
          </p:cNvPicPr>
          <p:nvPr/>
        </p:nvPicPr>
        <p:blipFill>
          <a:blip r:embed="rId3"/>
          <a:stretch>
            <a:fillRect/>
          </a:stretch>
        </p:blipFill>
        <p:spPr>
          <a:xfrm>
            <a:off x="-1" y="0"/>
            <a:ext cx="12192000" cy="6858000"/>
          </a:xfrm>
          <a:prstGeom prst="rect">
            <a:avLst/>
          </a:prstGeom>
        </p:spPr>
      </p:pic>
      <p:sp>
        <p:nvSpPr>
          <p:cNvPr id="3" name="Google Shape;141;p19">
            <a:extLst>
              <a:ext uri="{FF2B5EF4-FFF2-40B4-BE49-F238E27FC236}">
                <a16:creationId xmlns:a16="http://schemas.microsoft.com/office/drawing/2014/main" id="{63498057-FA8C-E841-8FB2-41DF710B361E}"/>
              </a:ext>
            </a:extLst>
          </p:cNvPr>
          <p:cNvSpPr txBox="1">
            <a:spLocks/>
          </p:cNvSpPr>
          <p:nvPr/>
        </p:nvSpPr>
        <p:spPr>
          <a:xfrm>
            <a:off x="786399" y="1270925"/>
            <a:ext cx="5386718" cy="1810412"/>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500"/>
              </a:lnSpc>
              <a:spcBef>
                <a:spcPts val="0"/>
              </a:spcBef>
              <a:buClr>
                <a:srgbClr val="990166"/>
              </a:buClr>
            </a:pPr>
            <a:r>
              <a:rPr lang="en-US" sz="5400" dirty="0">
                <a:solidFill>
                  <a:srgbClr val="003E6F"/>
                </a:solidFill>
                <a:latin typeface="Montserrat SemiBold"/>
                <a:ea typeface="Montserrat SemiBold"/>
                <a:cs typeface="Montserrat SemiBold"/>
                <a:sym typeface="Montserrat SemiBold"/>
              </a:rPr>
              <a:t>The 10 Pillars </a:t>
            </a:r>
            <a:br>
              <a:rPr lang="en-US" sz="5400" dirty="0">
                <a:solidFill>
                  <a:srgbClr val="003E6F"/>
                </a:solidFill>
                <a:latin typeface="Montserrat SemiBold"/>
                <a:ea typeface="Montserrat SemiBold"/>
                <a:cs typeface="Montserrat SemiBold"/>
                <a:sym typeface="Montserrat SemiBold"/>
              </a:rPr>
            </a:br>
            <a:r>
              <a:rPr lang="en-US" sz="5400" dirty="0">
                <a:solidFill>
                  <a:srgbClr val="003E6F"/>
                </a:solidFill>
                <a:latin typeface="Montserrat SemiBold"/>
                <a:ea typeface="Montserrat SemiBold"/>
                <a:cs typeface="Montserrat SemiBold"/>
                <a:sym typeface="Montserrat SemiBold"/>
              </a:rPr>
              <a:t>of BWHI </a:t>
            </a:r>
            <a:br>
              <a:rPr lang="en-US" sz="5400" dirty="0">
                <a:solidFill>
                  <a:srgbClr val="003E6F"/>
                </a:solidFill>
                <a:latin typeface="Montserrat SemiBold"/>
                <a:ea typeface="Montserrat SemiBold"/>
                <a:cs typeface="Montserrat SemiBold"/>
                <a:sym typeface="Montserrat SemiBold"/>
              </a:rPr>
            </a:br>
            <a:r>
              <a:rPr lang="en-US" sz="5400" dirty="0">
                <a:solidFill>
                  <a:srgbClr val="003E6F"/>
                </a:solidFill>
                <a:latin typeface="Montserrat SemiBold"/>
                <a:ea typeface="Montserrat SemiBold"/>
                <a:cs typeface="Montserrat SemiBold"/>
                <a:sym typeface="Montserrat SemiBold"/>
              </a:rPr>
              <a:t>High-Touch</a:t>
            </a:r>
          </a:p>
          <a:p>
            <a:pPr>
              <a:lnSpc>
                <a:spcPts val="4500"/>
              </a:lnSpc>
              <a:spcBef>
                <a:spcPts val="0"/>
              </a:spcBef>
              <a:buClr>
                <a:srgbClr val="990166"/>
              </a:buClr>
            </a:pPr>
            <a:r>
              <a:rPr lang="en-US" sz="5400" dirty="0">
                <a:solidFill>
                  <a:srgbClr val="003E6F"/>
                </a:solidFill>
                <a:latin typeface="Montserrat SemiBold"/>
                <a:ea typeface="Montserrat SemiBold"/>
                <a:cs typeface="Montserrat SemiBold"/>
                <a:sym typeface="Montserrat SemiBold"/>
              </a:rPr>
              <a:t>Coaching Model</a:t>
            </a:r>
          </a:p>
        </p:txBody>
      </p:sp>
      <p:pic>
        <p:nvPicPr>
          <p:cNvPr id="4" name="Picture 3">
            <a:extLst>
              <a:ext uri="{FF2B5EF4-FFF2-40B4-BE49-F238E27FC236}">
                <a16:creationId xmlns:a16="http://schemas.microsoft.com/office/drawing/2014/main" id="{D19FAC5E-FDB2-A643-8755-D694EC2F01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6108" y="718328"/>
            <a:ext cx="2730029" cy="2464609"/>
          </a:xfrm>
          <a:prstGeom prst="rect">
            <a:avLst/>
          </a:prstGeom>
        </p:spPr>
      </p:pic>
      <p:sp>
        <p:nvSpPr>
          <p:cNvPr id="5" name="Rectangle 4">
            <a:extLst>
              <a:ext uri="{FF2B5EF4-FFF2-40B4-BE49-F238E27FC236}">
                <a16:creationId xmlns:a16="http://schemas.microsoft.com/office/drawing/2014/main" id="{37F6446E-F1B8-634D-A3EE-6B6EC7770FEA}"/>
              </a:ext>
            </a:extLst>
          </p:cNvPr>
          <p:cNvSpPr/>
          <p:nvPr/>
        </p:nvSpPr>
        <p:spPr>
          <a:xfrm>
            <a:off x="-1"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B512F6-37E7-E149-9FDA-19D117372054}"/>
              </a:ext>
            </a:extLst>
          </p:cNvPr>
          <p:cNvSpPr/>
          <p:nvPr/>
        </p:nvSpPr>
        <p:spPr>
          <a:xfrm>
            <a:off x="11565087" y="0"/>
            <a:ext cx="626912"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44;p19">
            <a:extLst>
              <a:ext uri="{FF2B5EF4-FFF2-40B4-BE49-F238E27FC236}">
                <a16:creationId xmlns:a16="http://schemas.microsoft.com/office/drawing/2014/main" id="{1853D4AE-C532-D045-8F76-4BC33F30367F}"/>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21</a:t>
            </a:fld>
            <a:endParaRPr lang="en-US" sz="1400" dirty="0">
              <a:solidFill>
                <a:schemeClr val="bg1"/>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147879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646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5" y="690144"/>
            <a:ext cx="8371779"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High-Touch </a:t>
            </a:r>
            <a:r>
              <a:rPr lang="en-US" b="1" dirty="0">
                <a:solidFill>
                  <a:srgbClr val="AC2376"/>
                </a:solidFill>
                <a:latin typeface="+mn-lt"/>
              </a:rPr>
              <a:t>coaches embrace </a:t>
            </a:r>
            <a:r>
              <a:rPr lang="en-US" dirty="0">
                <a:latin typeface="+mn-lt"/>
              </a:rPr>
              <a:t>their </a:t>
            </a:r>
            <a:r>
              <a:rPr lang="en-US" b="1" dirty="0">
                <a:solidFill>
                  <a:srgbClr val="AC2376"/>
                </a:solidFill>
                <a:latin typeface="+mn-lt"/>
              </a:rPr>
              <a:t>uniqueness</a:t>
            </a:r>
            <a:r>
              <a:rPr lang="en-US" dirty="0">
                <a:latin typeface="+mn-lt"/>
              </a:rPr>
              <a:t> and do their own </a:t>
            </a:r>
            <a:r>
              <a:rPr lang="en-US" b="1" dirty="0">
                <a:solidFill>
                  <a:srgbClr val="AC2376"/>
                </a:solidFill>
                <a:latin typeface="+mn-lt"/>
              </a:rPr>
              <a:t>reflection</a:t>
            </a:r>
            <a:r>
              <a:rPr lang="en-US" dirty="0">
                <a:latin typeface="+mn-lt"/>
              </a:rPr>
              <a:t> and </a:t>
            </a:r>
            <a:r>
              <a:rPr lang="en-US" b="1" dirty="0">
                <a:solidFill>
                  <a:srgbClr val="AC2376"/>
                </a:solidFill>
                <a:latin typeface="+mn-lt"/>
              </a:rPr>
              <a:t>self-assessment</a:t>
            </a:r>
            <a:r>
              <a:rPr lang="en-US" dirty="0">
                <a:solidFill>
                  <a:srgbClr val="AC2376"/>
                </a:solidFill>
                <a:latin typeface="+mn-lt"/>
              </a:rPr>
              <a:t> </a:t>
            </a: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22</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97ACF21A-DA17-4647-A772-C51A058E515C}"/>
              </a:ext>
            </a:extLst>
          </p:cNvPr>
          <p:cNvSpPr txBox="1">
            <a:spLocks/>
          </p:cNvSpPr>
          <p:nvPr/>
        </p:nvSpPr>
        <p:spPr>
          <a:xfrm>
            <a:off x="2630873" y="2479936"/>
            <a:ext cx="9171432" cy="3885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Actually, the first step to HTC</a:t>
            </a:r>
          </a:p>
          <a:p>
            <a:r>
              <a:rPr lang="en-US" dirty="0"/>
              <a:t>Each LC must identify their own unique strengths, talents, interests that can be used to connect to participants and enhance the group’s experience</a:t>
            </a:r>
          </a:p>
          <a:p>
            <a:r>
              <a:rPr lang="en-US" dirty="0"/>
              <a:t>Take the time to reflect on our own struggles, challenges and ways we have overcome them</a:t>
            </a:r>
          </a:p>
          <a:p>
            <a:r>
              <a:rPr lang="en-US" dirty="0"/>
              <a:t>Exam our own biases, beliefs and desires</a:t>
            </a:r>
          </a:p>
        </p:txBody>
      </p:sp>
      <p:sp>
        <p:nvSpPr>
          <p:cNvPr id="16" name="Rectangle 15">
            <a:extLst>
              <a:ext uri="{FF2B5EF4-FFF2-40B4-BE49-F238E27FC236}">
                <a16:creationId xmlns:a16="http://schemas.microsoft.com/office/drawing/2014/main" id="{840BF0E5-D59B-6442-8ABA-8366FBC28149}"/>
              </a:ext>
            </a:extLst>
          </p:cNvPr>
          <p:cNvSpPr/>
          <p:nvPr/>
        </p:nvSpPr>
        <p:spPr>
          <a:xfrm>
            <a:off x="901128" y="690144"/>
            <a:ext cx="1251570" cy="1019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0C7A78-D062-EB43-A07F-50D7AFE8BF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7439" y="896730"/>
            <a:ext cx="495300" cy="812800"/>
          </a:xfrm>
          <a:prstGeom prst="rect">
            <a:avLst/>
          </a:prstGeom>
        </p:spPr>
      </p:pic>
    </p:spTree>
    <p:extLst>
      <p:ext uri="{BB962C8B-B14F-4D97-AF65-F5344CB8AC3E}">
        <p14:creationId xmlns:p14="http://schemas.microsoft.com/office/powerpoint/2010/main" val="83843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b="1" dirty="0">
                <a:solidFill>
                  <a:srgbClr val="AC2376"/>
                </a:solidFill>
                <a:latin typeface="+mn-lt"/>
              </a:rPr>
              <a:t>Respect</a:t>
            </a:r>
            <a:r>
              <a:rPr lang="en-US" dirty="0">
                <a:solidFill>
                  <a:srgbClr val="003E6F"/>
                </a:solidFill>
                <a:latin typeface="+mn-lt"/>
              </a:rPr>
              <a:t> </a:t>
            </a:r>
            <a:r>
              <a:rPr lang="en-US" dirty="0">
                <a:latin typeface="+mn-lt"/>
              </a:rPr>
              <a:t>for the </a:t>
            </a:r>
            <a:r>
              <a:rPr lang="en-US" b="1" dirty="0">
                <a:solidFill>
                  <a:srgbClr val="AC2376"/>
                </a:solidFill>
                <a:latin typeface="+mn-lt"/>
              </a:rPr>
              <a:t>lived experience </a:t>
            </a:r>
            <a:r>
              <a:rPr lang="en-US" dirty="0">
                <a:latin typeface="+mn-lt"/>
              </a:rPr>
              <a:t>of women of color influences all aspects of their lives</a:t>
            </a:r>
          </a:p>
        </p:txBody>
      </p:sp>
      <p:sp>
        <p:nvSpPr>
          <p:cNvPr id="8" name="Content Placeholder 2">
            <a:extLst>
              <a:ext uri="{FF2B5EF4-FFF2-40B4-BE49-F238E27FC236}">
                <a16:creationId xmlns:a16="http://schemas.microsoft.com/office/drawing/2014/main" id="{DE366F5A-4BF4-A043-AC97-EF14B84E5131}"/>
              </a:ext>
            </a:extLst>
          </p:cNvPr>
          <p:cNvSpPr txBox="1">
            <a:spLocks/>
          </p:cNvSpPr>
          <p:nvPr/>
        </p:nvSpPr>
        <p:spPr>
          <a:xfrm>
            <a:off x="2725475" y="2446536"/>
            <a:ext cx="4153348" cy="37050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Our day-to-day existence is a continuous state of challenge</a:t>
            </a:r>
          </a:p>
          <a:p>
            <a:r>
              <a:rPr lang="en-US" sz="2400" dirty="0"/>
              <a:t>Stress is higher</a:t>
            </a:r>
          </a:p>
          <a:p>
            <a:r>
              <a:rPr lang="en-US" sz="2400" dirty="0"/>
              <a:t>Systemic concerns</a:t>
            </a:r>
          </a:p>
          <a:p>
            <a:r>
              <a:rPr lang="en-US" sz="2400" dirty="0"/>
              <a:t>Micro-aggressions</a:t>
            </a:r>
          </a:p>
          <a:p>
            <a:r>
              <a:rPr lang="en-US" sz="2400" dirty="0"/>
              <a:t>Implicit and explicit biases</a:t>
            </a:r>
          </a:p>
          <a:p>
            <a:r>
              <a:rPr lang="en-US" sz="2400" dirty="0"/>
              <a:t>Myths</a:t>
            </a:r>
          </a:p>
        </p:txBody>
      </p:sp>
      <p:sp>
        <p:nvSpPr>
          <p:cNvPr id="9" name="Content Placeholder 3">
            <a:extLst>
              <a:ext uri="{FF2B5EF4-FFF2-40B4-BE49-F238E27FC236}">
                <a16:creationId xmlns:a16="http://schemas.microsoft.com/office/drawing/2014/main" id="{157D57E6-3D4F-C744-B23F-46248F1A3710}"/>
              </a:ext>
            </a:extLst>
          </p:cNvPr>
          <p:cNvSpPr txBox="1">
            <a:spLocks/>
          </p:cNvSpPr>
          <p:nvPr/>
        </p:nvSpPr>
        <p:spPr>
          <a:xfrm>
            <a:off x="6878823" y="2446536"/>
            <a:ext cx="4153348" cy="2444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Joy of family/community</a:t>
            </a:r>
          </a:p>
          <a:p>
            <a:r>
              <a:rPr lang="en-US" sz="2400" dirty="0"/>
              <a:t>Foundational beliefs/faith</a:t>
            </a:r>
          </a:p>
          <a:p>
            <a:r>
              <a:rPr lang="en-US" sz="2400" dirty="0"/>
              <a:t>Hope for the next generation</a:t>
            </a:r>
          </a:p>
          <a:p>
            <a:r>
              <a:rPr lang="en-US" sz="2400" dirty="0"/>
              <a:t>Strong traditions</a:t>
            </a:r>
          </a:p>
          <a:p>
            <a:r>
              <a:rPr lang="en-US" sz="2400" dirty="0"/>
              <a:t>Resilience</a:t>
            </a:r>
          </a:p>
          <a:p>
            <a:pPr marL="0" indent="0">
              <a:buFont typeface="Arial" panose="020B0604020202020204" pitchFamily="34" charset="0"/>
              <a:buNone/>
            </a:pPr>
            <a:endParaRPr lang="en-US" dirty="0"/>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23</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60DFD3-4CB3-BB4A-979F-12A974CD3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6575" y="881905"/>
            <a:ext cx="685800" cy="825500"/>
          </a:xfrm>
          <a:prstGeom prst="rect">
            <a:avLst/>
          </a:prstGeom>
        </p:spPr>
      </p:pic>
    </p:spTree>
    <p:extLst>
      <p:ext uri="{BB962C8B-B14F-4D97-AF65-F5344CB8AC3E}">
        <p14:creationId xmlns:p14="http://schemas.microsoft.com/office/powerpoint/2010/main" val="249159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5" y="690144"/>
            <a:ext cx="8664213"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b="1" dirty="0">
                <a:solidFill>
                  <a:srgbClr val="AC2376"/>
                </a:solidFill>
                <a:latin typeface="+mn-lt"/>
              </a:rPr>
              <a:t>Awareness</a:t>
            </a:r>
            <a:r>
              <a:rPr lang="en-US" dirty="0">
                <a:latin typeface="+mn-lt"/>
              </a:rPr>
              <a:t> of how </a:t>
            </a:r>
            <a:r>
              <a:rPr lang="en-US" b="1" dirty="0">
                <a:solidFill>
                  <a:srgbClr val="AC2376"/>
                </a:solidFill>
                <a:latin typeface="+mn-lt"/>
              </a:rPr>
              <a:t>intersectionality</a:t>
            </a:r>
            <a:r>
              <a:rPr lang="en-US" dirty="0">
                <a:latin typeface="+mn-lt"/>
              </a:rPr>
              <a:t> can create a bigger challenge for women of color. </a:t>
            </a:r>
            <a:endParaRPr lang="en-US" dirty="0">
              <a:solidFill>
                <a:srgbClr val="003E6F"/>
              </a:solidFill>
              <a:latin typeface="+mn-lt"/>
            </a:endParaRP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24</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83425"/>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4FF069A5-64CF-7D47-8792-621B331DC84A}"/>
              </a:ext>
            </a:extLst>
          </p:cNvPr>
          <p:cNvSpPr txBox="1">
            <a:spLocks/>
          </p:cNvSpPr>
          <p:nvPr/>
        </p:nvSpPr>
        <p:spPr>
          <a:xfrm>
            <a:off x="2725475" y="2518057"/>
            <a:ext cx="5123688" cy="3594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Sexism impacts</a:t>
            </a:r>
          </a:p>
          <a:p>
            <a:r>
              <a:rPr lang="en-US" dirty="0"/>
              <a:t>Racism impacts</a:t>
            </a:r>
          </a:p>
          <a:p>
            <a:r>
              <a:rPr lang="en-US" dirty="0"/>
              <a:t>Socioeconomic status impacts</a:t>
            </a:r>
          </a:p>
          <a:p>
            <a:r>
              <a:rPr lang="en-US" dirty="0"/>
              <a:t>Ageism impacts</a:t>
            </a:r>
          </a:p>
          <a:p>
            <a:r>
              <a:rPr lang="en-US" dirty="0"/>
              <a:t>Zip code - ism</a:t>
            </a:r>
          </a:p>
        </p:txBody>
      </p:sp>
      <p:pic>
        <p:nvPicPr>
          <p:cNvPr id="5" name="Picture 4">
            <a:extLst>
              <a:ext uri="{FF2B5EF4-FFF2-40B4-BE49-F238E27FC236}">
                <a16:creationId xmlns:a16="http://schemas.microsoft.com/office/drawing/2014/main" id="{6A2D7F5A-B39B-4740-A5C3-333AC64E6E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4570" y="881905"/>
            <a:ext cx="673100" cy="825500"/>
          </a:xfrm>
          <a:prstGeom prst="rect">
            <a:avLst/>
          </a:prstGeom>
        </p:spPr>
      </p:pic>
    </p:spTree>
    <p:extLst>
      <p:ext uri="{BB962C8B-B14F-4D97-AF65-F5344CB8AC3E}">
        <p14:creationId xmlns:p14="http://schemas.microsoft.com/office/powerpoint/2010/main" val="215477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Thoughtful, authentic and </a:t>
            </a:r>
            <a:r>
              <a:rPr lang="en-US" b="1" dirty="0">
                <a:solidFill>
                  <a:srgbClr val="AC2376"/>
                </a:solidFill>
                <a:latin typeface="+mn-lt"/>
              </a:rPr>
              <a:t>patient-centered engagement </a:t>
            </a:r>
            <a:r>
              <a:rPr lang="en-US" dirty="0">
                <a:latin typeface="+mn-lt"/>
              </a:rPr>
              <a:t>that builds trust and credibility </a:t>
            </a:r>
            <a:endParaRPr lang="en-US" dirty="0">
              <a:solidFill>
                <a:srgbClr val="003E6F"/>
              </a:solidFill>
              <a:latin typeface="+mn-lt"/>
            </a:endParaRP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25</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A56AA0DE-8CA8-E440-AF1C-5B929534F22E}"/>
              </a:ext>
            </a:extLst>
          </p:cNvPr>
          <p:cNvSpPr txBox="1">
            <a:spLocks/>
          </p:cNvSpPr>
          <p:nvPr/>
        </p:nvSpPr>
        <p:spPr>
          <a:xfrm>
            <a:off x="2725475" y="2492985"/>
            <a:ext cx="7950992" cy="340361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“Navigate” participant from referral to enrollment (identify barriers)</a:t>
            </a:r>
          </a:p>
          <a:p>
            <a:r>
              <a:rPr lang="en-US" dirty="0"/>
              <a:t>Placing the participant first</a:t>
            </a:r>
          </a:p>
          <a:p>
            <a:r>
              <a:rPr lang="en-US" dirty="0"/>
              <a:t>Authenticity is apparent and transparent</a:t>
            </a:r>
          </a:p>
          <a:p>
            <a:r>
              <a:rPr lang="en-US" dirty="0"/>
              <a:t>Trust is foundational</a:t>
            </a:r>
          </a:p>
          <a:p>
            <a:r>
              <a:rPr lang="en-US" dirty="0"/>
              <a:t>Grows over time</a:t>
            </a:r>
          </a:p>
          <a:p>
            <a:r>
              <a:rPr lang="en-US" dirty="0"/>
              <a:t>Improves with each cohort</a:t>
            </a:r>
          </a:p>
          <a:p>
            <a:r>
              <a:rPr lang="en-US" dirty="0"/>
              <a:t>Trust transfers</a:t>
            </a:r>
          </a:p>
        </p:txBody>
      </p:sp>
      <p:pic>
        <p:nvPicPr>
          <p:cNvPr id="5" name="Picture 4">
            <a:extLst>
              <a:ext uri="{FF2B5EF4-FFF2-40B4-BE49-F238E27FC236}">
                <a16:creationId xmlns:a16="http://schemas.microsoft.com/office/drawing/2014/main" id="{28E588C0-BBCE-A944-9786-72D64E84E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868" y="892401"/>
            <a:ext cx="711200" cy="812800"/>
          </a:xfrm>
          <a:prstGeom prst="rect">
            <a:avLst/>
          </a:prstGeom>
        </p:spPr>
      </p:pic>
    </p:spTree>
    <p:extLst>
      <p:ext uri="{BB962C8B-B14F-4D97-AF65-F5344CB8AC3E}">
        <p14:creationId xmlns:p14="http://schemas.microsoft.com/office/powerpoint/2010/main" val="228575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8371778"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b="1" dirty="0">
                <a:solidFill>
                  <a:srgbClr val="AC2376"/>
                </a:solidFill>
                <a:latin typeface="+mn-lt"/>
              </a:rPr>
              <a:t>Personalized/customized learning</a:t>
            </a:r>
            <a:r>
              <a:rPr lang="en-US" dirty="0">
                <a:latin typeface="+mn-lt"/>
              </a:rPr>
              <a:t> in response to diverse personalities, learning styles, and needs</a:t>
            </a:r>
            <a:endParaRPr lang="en-US" dirty="0">
              <a:solidFill>
                <a:srgbClr val="003E6F"/>
              </a:solidFill>
              <a:latin typeface="+mn-lt"/>
            </a:endParaRP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26</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9582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E58E660A-6A8B-974D-ACD3-723798FF7778}"/>
              </a:ext>
            </a:extLst>
          </p:cNvPr>
          <p:cNvSpPr txBox="1">
            <a:spLocks/>
          </p:cNvSpPr>
          <p:nvPr/>
        </p:nvSpPr>
        <p:spPr>
          <a:xfrm>
            <a:off x="2686726" y="2526183"/>
            <a:ext cx="8664213" cy="35442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Traditional classrooms – left brain, lecture centered</a:t>
            </a:r>
          </a:p>
          <a:p>
            <a:r>
              <a:rPr lang="en-US" dirty="0"/>
              <a:t>Generally are more right or whole brain thinkers</a:t>
            </a:r>
          </a:p>
          <a:p>
            <a:r>
              <a:rPr lang="en-US" dirty="0"/>
              <a:t>Need to facilitate in different learning quadrants </a:t>
            </a:r>
          </a:p>
          <a:p>
            <a:pPr lvl="1"/>
            <a:r>
              <a:rPr lang="en-US" dirty="0"/>
              <a:t> VARK model, identifies </a:t>
            </a:r>
            <a:r>
              <a:rPr lang="en-US" b="1" dirty="0"/>
              <a:t>four</a:t>
            </a:r>
            <a:r>
              <a:rPr lang="en-US" dirty="0"/>
              <a:t> primary </a:t>
            </a:r>
            <a:r>
              <a:rPr lang="en-US" b="1" dirty="0"/>
              <a:t>types of learners</a:t>
            </a:r>
            <a:r>
              <a:rPr lang="en-US" dirty="0"/>
              <a:t>: </a:t>
            </a:r>
            <a:br>
              <a:rPr lang="en-US" dirty="0"/>
            </a:br>
            <a:r>
              <a:rPr lang="en-US" dirty="0"/>
              <a:t> visual, auditory, reading/writing, and kinesthetic. </a:t>
            </a:r>
          </a:p>
          <a:p>
            <a:r>
              <a:rPr lang="en-US" dirty="0"/>
              <a:t>Try to present all major learning objectives in all four styles</a:t>
            </a:r>
          </a:p>
          <a:p>
            <a:endParaRPr lang="en-US" dirty="0"/>
          </a:p>
        </p:txBody>
      </p:sp>
      <p:pic>
        <p:nvPicPr>
          <p:cNvPr id="5" name="Picture 4">
            <a:extLst>
              <a:ext uri="{FF2B5EF4-FFF2-40B4-BE49-F238E27FC236}">
                <a16:creationId xmlns:a16="http://schemas.microsoft.com/office/drawing/2014/main" id="{10C79B44-61C9-8040-AF15-7D1510DD58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4570" y="881906"/>
            <a:ext cx="673100" cy="825500"/>
          </a:xfrm>
          <a:prstGeom prst="rect">
            <a:avLst/>
          </a:prstGeom>
        </p:spPr>
      </p:pic>
    </p:spTree>
    <p:extLst>
      <p:ext uri="{BB962C8B-B14F-4D97-AF65-F5344CB8AC3E}">
        <p14:creationId xmlns:p14="http://schemas.microsoft.com/office/powerpoint/2010/main" val="223561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b="1" dirty="0">
                <a:solidFill>
                  <a:srgbClr val="AC2376"/>
                </a:solidFill>
                <a:latin typeface="+mn-lt"/>
              </a:rPr>
              <a:t>Cultural and linguistic tailoring </a:t>
            </a:r>
            <a:r>
              <a:rPr lang="en-US" dirty="0">
                <a:latin typeface="+mn-lt"/>
              </a:rPr>
              <a:t>of program content, strategies, and </a:t>
            </a:r>
            <a:r>
              <a:rPr lang="en-US" dirty="0" err="1">
                <a:latin typeface="+mn-lt"/>
              </a:rPr>
              <a:t>actvities</a:t>
            </a:r>
            <a:r>
              <a:rPr lang="en-US" dirty="0">
                <a:latin typeface="+mn-lt"/>
              </a:rPr>
              <a:t> </a:t>
            </a:r>
            <a:endParaRPr lang="en-US" dirty="0">
              <a:solidFill>
                <a:srgbClr val="003E6F"/>
              </a:solidFill>
              <a:latin typeface="+mn-lt"/>
            </a:endParaRP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27</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9931583C-ED8C-F643-B268-EF4A3F5B0AC7}"/>
              </a:ext>
            </a:extLst>
          </p:cNvPr>
          <p:cNvSpPr txBox="1">
            <a:spLocks/>
          </p:cNvSpPr>
          <p:nvPr/>
        </p:nvSpPr>
        <p:spPr>
          <a:xfrm>
            <a:off x="2686726" y="2521836"/>
            <a:ext cx="8664213" cy="3212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Show me – me</a:t>
            </a:r>
          </a:p>
          <a:p>
            <a:r>
              <a:rPr lang="en-US"/>
              <a:t>Learn the culture of participants from them</a:t>
            </a:r>
          </a:p>
          <a:p>
            <a:r>
              <a:rPr lang="en-US"/>
              <a:t>Tailor delivery, examples, and solutions to fit</a:t>
            </a:r>
          </a:p>
          <a:p>
            <a:r>
              <a:rPr lang="en-US"/>
              <a:t>Be mindful of limitations and assumptions of resources</a:t>
            </a:r>
            <a:endParaRPr lang="en-US" dirty="0"/>
          </a:p>
        </p:txBody>
      </p:sp>
      <p:pic>
        <p:nvPicPr>
          <p:cNvPr id="5" name="Picture 4">
            <a:extLst>
              <a:ext uri="{FF2B5EF4-FFF2-40B4-BE49-F238E27FC236}">
                <a16:creationId xmlns:a16="http://schemas.microsoft.com/office/drawing/2014/main" id="{370E7A1A-00F1-A54A-8260-2495FA56AE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5520" y="881906"/>
            <a:ext cx="711200" cy="825500"/>
          </a:xfrm>
          <a:prstGeom prst="rect">
            <a:avLst/>
          </a:prstGeom>
        </p:spPr>
      </p:pic>
    </p:spTree>
    <p:extLst>
      <p:ext uri="{BB962C8B-B14F-4D97-AF65-F5344CB8AC3E}">
        <p14:creationId xmlns:p14="http://schemas.microsoft.com/office/powerpoint/2010/main" val="292774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28</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sp>
        <p:nvSpPr>
          <p:cNvPr id="18" name="Title 1">
            <a:extLst>
              <a:ext uri="{FF2B5EF4-FFF2-40B4-BE49-F238E27FC236}">
                <a16:creationId xmlns:a16="http://schemas.microsoft.com/office/drawing/2014/main" id="{77A6041F-E533-294F-87AA-2A8242B3D789}"/>
              </a:ext>
            </a:extLst>
          </p:cNvPr>
          <p:cNvSpPr txBox="1">
            <a:spLocks/>
          </p:cNvSpPr>
          <p:nvPr/>
        </p:nvSpPr>
        <p:spPr>
          <a:xfrm>
            <a:off x="2686726" y="690144"/>
            <a:ext cx="8164154"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b="1" dirty="0">
                <a:solidFill>
                  <a:srgbClr val="AC2376"/>
                </a:solidFill>
                <a:latin typeface="+mn-lt"/>
              </a:rPr>
              <a:t>Creating a safe space </a:t>
            </a:r>
            <a:r>
              <a:rPr lang="en-US" dirty="0">
                <a:latin typeface="+mn-lt"/>
              </a:rPr>
              <a:t>for women to be reflective, self-assess and find their own solutions for change </a:t>
            </a:r>
            <a:endParaRPr lang="en-US" dirty="0">
              <a:solidFill>
                <a:srgbClr val="003E6F"/>
              </a:solidFill>
              <a:latin typeface="+mn-lt"/>
            </a:endParaRPr>
          </a:p>
        </p:txBody>
      </p:sp>
      <p:cxnSp>
        <p:nvCxnSpPr>
          <p:cNvPr id="19" name="Straight Connector 18">
            <a:extLst>
              <a:ext uri="{FF2B5EF4-FFF2-40B4-BE49-F238E27FC236}">
                <a16:creationId xmlns:a16="http://schemas.microsoft.com/office/drawing/2014/main" id="{851CC4DD-0C56-5F4D-BB44-83F129E8F89C}"/>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C35B3918-D74C-774C-9317-DE99F03FC2A6}"/>
              </a:ext>
            </a:extLst>
          </p:cNvPr>
          <p:cNvSpPr txBox="1">
            <a:spLocks/>
          </p:cNvSpPr>
          <p:nvPr/>
        </p:nvSpPr>
        <p:spPr>
          <a:xfrm>
            <a:off x="2686726" y="2574268"/>
            <a:ext cx="8968826" cy="353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Safety must include physical, mental and emotional space</a:t>
            </a:r>
          </a:p>
          <a:p>
            <a:r>
              <a:rPr lang="en-US"/>
              <a:t>Unconditional positive regard</a:t>
            </a:r>
          </a:p>
          <a:p>
            <a:r>
              <a:rPr lang="en-US"/>
              <a:t>Confidentiality</a:t>
            </a:r>
          </a:p>
          <a:p>
            <a:r>
              <a:rPr lang="en-US"/>
              <a:t>Non-judgmental space (coach and cohort)</a:t>
            </a:r>
          </a:p>
          <a:p>
            <a:r>
              <a:rPr lang="en-US"/>
              <a:t>Room to explore and share without fear or repercussions </a:t>
            </a:r>
          </a:p>
          <a:p>
            <a:endParaRPr lang="en-US" dirty="0"/>
          </a:p>
        </p:txBody>
      </p:sp>
      <p:pic>
        <p:nvPicPr>
          <p:cNvPr id="5" name="Picture 4">
            <a:extLst>
              <a:ext uri="{FF2B5EF4-FFF2-40B4-BE49-F238E27FC236}">
                <a16:creationId xmlns:a16="http://schemas.microsoft.com/office/drawing/2014/main" id="{1F8E6BFC-4AC3-9C44-B130-CA14A5318D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6575" y="869680"/>
            <a:ext cx="685800" cy="838200"/>
          </a:xfrm>
          <a:prstGeom prst="rect">
            <a:avLst/>
          </a:prstGeom>
        </p:spPr>
      </p:pic>
    </p:spTree>
    <p:extLst>
      <p:ext uri="{BB962C8B-B14F-4D97-AF65-F5344CB8AC3E}">
        <p14:creationId xmlns:p14="http://schemas.microsoft.com/office/powerpoint/2010/main" val="241595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29</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sp>
        <p:nvSpPr>
          <p:cNvPr id="16" name="Title 1">
            <a:extLst>
              <a:ext uri="{FF2B5EF4-FFF2-40B4-BE49-F238E27FC236}">
                <a16:creationId xmlns:a16="http://schemas.microsoft.com/office/drawing/2014/main" id="{F76E51C7-CA93-C940-AB20-8CB31563966B}"/>
              </a:ext>
            </a:extLst>
          </p:cNvPr>
          <p:cNvSpPr txBox="1">
            <a:spLocks/>
          </p:cNvSpPr>
          <p:nvPr/>
        </p:nvSpPr>
        <p:spPr>
          <a:xfrm>
            <a:off x="2686726" y="690144"/>
            <a:ext cx="8188538"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The </a:t>
            </a:r>
            <a:r>
              <a:rPr lang="en-US" b="1" dirty="0">
                <a:solidFill>
                  <a:srgbClr val="AC2376"/>
                </a:solidFill>
                <a:latin typeface="+mn-lt"/>
              </a:rPr>
              <a:t>participant’s voice </a:t>
            </a:r>
            <a:r>
              <a:rPr lang="en-US" dirty="0">
                <a:latin typeface="+mn-lt"/>
              </a:rPr>
              <a:t>is the </a:t>
            </a:r>
            <a:br>
              <a:rPr lang="en-US" dirty="0">
                <a:latin typeface="+mn-lt"/>
              </a:rPr>
            </a:br>
            <a:r>
              <a:rPr lang="en-US" dirty="0">
                <a:latin typeface="+mn-lt"/>
              </a:rPr>
              <a:t>most important voice </a:t>
            </a:r>
            <a:endParaRPr lang="en-US" dirty="0">
              <a:solidFill>
                <a:srgbClr val="003E6F"/>
              </a:solidFill>
              <a:latin typeface="+mn-lt"/>
            </a:endParaRPr>
          </a:p>
        </p:txBody>
      </p:sp>
      <p:cxnSp>
        <p:nvCxnSpPr>
          <p:cNvPr id="17" name="Straight Connector 16">
            <a:extLst>
              <a:ext uri="{FF2B5EF4-FFF2-40B4-BE49-F238E27FC236}">
                <a16:creationId xmlns:a16="http://schemas.microsoft.com/office/drawing/2014/main" id="{E0B6A8D2-C211-4E45-BF3A-8F3548FF5106}"/>
              </a:ext>
            </a:extLst>
          </p:cNvPr>
          <p:cNvCxnSpPr>
            <a:cxnSpLocks/>
          </p:cNvCxnSpPr>
          <p:nvPr/>
        </p:nvCxnSpPr>
        <p:spPr>
          <a:xfrm flipV="1">
            <a:off x="2725475" y="1859717"/>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27B1403C-F59A-C242-A8CA-1965CD98F7A5}"/>
              </a:ext>
            </a:extLst>
          </p:cNvPr>
          <p:cNvSpPr txBox="1">
            <a:spLocks/>
          </p:cNvSpPr>
          <p:nvPr/>
        </p:nvSpPr>
        <p:spPr>
          <a:xfrm>
            <a:off x="2725475" y="1998621"/>
            <a:ext cx="8188538" cy="37754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importance of being seen and heard</a:t>
            </a:r>
          </a:p>
          <a:p>
            <a:r>
              <a:rPr lang="en-US" dirty="0"/>
              <a:t>Learning to speak up and out for self</a:t>
            </a:r>
          </a:p>
          <a:p>
            <a:r>
              <a:rPr lang="en-US" dirty="0"/>
              <a:t>Placing self first, setting others aside for an hour</a:t>
            </a:r>
          </a:p>
          <a:p>
            <a:r>
              <a:rPr lang="en-US" dirty="0"/>
              <a:t>All the answers are in the room</a:t>
            </a:r>
          </a:p>
          <a:p>
            <a:r>
              <a:rPr lang="en-US" dirty="0"/>
              <a:t>My voice matters</a:t>
            </a:r>
          </a:p>
        </p:txBody>
      </p:sp>
      <p:pic>
        <p:nvPicPr>
          <p:cNvPr id="5" name="Picture 4">
            <a:extLst>
              <a:ext uri="{FF2B5EF4-FFF2-40B4-BE49-F238E27FC236}">
                <a16:creationId xmlns:a16="http://schemas.microsoft.com/office/drawing/2014/main" id="{6F80CF4A-F407-9847-BBD0-EA0D4AE424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5520" y="881905"/>
            <a:ext cx="711200" cy="825500"/>
          </a:xfrm>
          <a:prstGeom prst="rect">
            <a:avLst/>
          </a:prstGeom>
        </p:spPr>
      </p:pic>
    </p:spTree>
    <p:extLst>
      <p:ext uri="{BB962C8B-B14F-4D97-AF65-F5344CB8AC3E}">
        <p14:creationId xmlns:p14="http://schemas.microsoft.com/office/powerpoint/2010/main" val="393422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7E404-0540-4EC0-8E62-A4245E0A0FB0}"/>
              </a:ext>
            </a:extLst>
          </p:cNvPr>
          <p:cNvSpPr>
            <a:spLocks noGrp="1"/>
          </p:cNvSpPr>
          <p:nvPr>
            <p:ph type="title"/>
          </p:nvPr>
        </p:nvSpPr>
        <p:spPr>
          <a:xfrm>
            <a:off x="316733" y="0"/>
            <a:ext cx="3416468" cy="3070746"/>
          </a:xfrm>
        </p:spPr>
        <p:txBody>
          <a:bodyPr anchor="ctr">
            <a:normAutofit/>
          </a:bodyPr>
          <a:lstStyle/>
          <a:p>
            <a:r>
              <a:rPr lang="en-US" sz="4900" dirty="0">
                <a:solidFill>
                  <a:srgbClr val="FFFFFF"/>
                </a:solidFill>
              </a:rPr>
              <a:t>Audience Poll</a:t>
            </a:r>
            <a:br>
              <a:rPr lang="en-US" sz="4900" dirty="0">
                <a:solidFill>
                  <a:srgbClr val="FFFFFF"/>
                </a:solidFill>
              </a:rPr>
            </a:br>
            <a:r>
              <a:rPr lang="en-US" sz="4900" dirty="0">
                <a:solidFill>
                  <a:srgbClr val="FFFFFF"/>
                </a:solidFill>
              </a:rPr>
              <a:t>Question</a:t>
            </a:r>
            <a:endParaRPr lang="en-US" dirty="0">
              <a:solidFill>
                <a:srgbClr val="FFFFFF"/>
              </a:solidFill>
            </a:endParaRPr>
          </a:p>
        </p:txBody>
      </p:sp>
      <p:pic>
        <p:nvPicPr>
          <p:cNvPr id="5" name="Picture 4">
            <a:extLst>
              <a:ext uri="{FF2B5EF4-FFF2-40B4-BE49-F238E27FC236}">
                <a16:creationId xmlns:a16="http://schemas.microsoft.com/office/drawing/2014/main" id="{11157B75-0985-4BA3-8362-6C0A7BC94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949" y="5682961"/>
            <a:ext cx="6894236" cy="1154785"/>
          </a:xfrm>
          <a:prstGeom prst="rect">
            <a:avLst/>
          </a:prstGeom>
        </p:spPr>
      </p:pic>
      <p:sp>
        <p:nvSpPr>
          <p:cNvPr id="4" name="Content Placeholder 3"/>
          <p:cNvSpPr>
            <a:spLocks noGrp="1"/>
          </p:cNvSpPr>
          <p:nvPr>
            <p:ph idx="1"/>
          </p:nvPr>
        </p:nvSpPr>
        <p:spPr>
          <a:xfrm>
            <a:off x="4684948" y="895077"/>
            <a:ext cx="6668851" cy="4351338"/>
          </a:xfrm>
        </p:spPr>
        <p:txBody>
          <a:bodyPr/>
          <a:lstStyle/>
          <a:p>
            <a:r>
              <a:rPr lang="en-US" dirty="0"/>
              <a:t>Where is your National DPP class located? Select All that apply </a:t>
            </a:r>
          </a:p>
          <a:p>
            <a:pPr lvl="1"/>
            <a:r>
              <a:rPr lang="en-US" dirty="0"/>
              <a:t>Within the health system (in person or online) </a:t>
            </a:r>
          </a:p>
          <a:p>
            <a:pPr lvl="1"/>
            <a:r>
              <a:rPr lang="en-US" dirty="0"/>
              <a:t>Outside the health system, within the community (in person or online) </a:t>
            </a:r>
          </a:p>
          <a:p>
            <a:pPr lvl="1"/>
            <a:r>
              <a:rPr lang="en-US" dirty="0"/>
              <a:t>Referred to a lifestyle change class not recognized by CDC </a:t>
            </a:r>
          </a:p>
          <a:p>
            <a:pPr lvl="1"/>
            <a:r>
              <a:rPr lang="en-US" dirty="0"/>
              <a:t>Not referred to any class at the moment</a:t>
            </a:r>
          </a:p>
          <a:p>
            <a:pPr lvl="1"/>
            <a:r>
              <a:rPr lang="en-US" dirty="0"/>
              <a:t>Not sure </a:t>
            </a:r>
          </a:p>
          <a:p>
            <a:pPr marL="0" indent="0">
              <a:buNone/>
            </a:pPr>
            <a:endParaRPr lang="en-US" dirty="0"/>
          </a:p>
        </p:txBody>
      </p:sp>
    </p:spTree>
    <p:extLst>
      <p:ext uri="{BB962C8B-B14F-4D97-AF65-F5344CB8AC3E}">
        <p14:creationId xmlns:p14="http://schemas.microsoft.com/office/powerpoint/2010/main" val="367625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Accessible and consistent </a:t>
            </a:r>
            <a:r>
              <a:rPr lang="en-US" b="1" dirty="0">
                <a:solidFill>
                  <a:srgbClr val="AC2376"/>
                </a:solidFill>
                <a:latin typeface="+mn-lt"/>
              </a:rPr>
              <a:t>support and referrals </a:t>
            </a:r>
            <a:r>
              <a:rPr lang="en-US" dirty="0">
                <a:latin typeface="+mn-lt"/>
              </a:rPr>
              <a:t>to other resources</a:t>
            </a:r>
            <a:endParaRPr lang="en-US" dirty="0">
              <a:solidFill>
                <a:srgbClr val="003E6F"/>
              </a:solidFill>
              <a:latin typeface="+mn-lt"/>
            </a:endParaRP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30</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234513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6BC4A0D-09C8-1646-BAA5-85FC56B62BD7}"/>
              </a:ext>
            </a:extLst>
          </p:cNvPr>
          <p:cNvSpPr txBox="1">
            <a:spLocks/>
          </p:cNvSpPr>
          <p:nvPr/>
        </p:nvSpPr>
        <p:spPr>
          <a:xfrm>
            <a:off x="2686726" y="2484037"/>
            <a:ext cx="8322650" cy="3845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ability to contact and connect with LC and cohort </a:t>
            </a:r>
          </a:p>
          <a:p>
            <a:r>
              <a:rPr lang="en-US" dirty="0"/>
              <a:t>Setting parameters and expectations</a:t>
            </a:r>
          </a:p>
          <a:p>
            <a:r>
              <a:rPr lang="en-US" dirty="0"/>
              <a:t>Being the friend rather than instructor or expert</a:t>
            </a:r>
          </a:p>
          <a:p>
            <a:r>
              <a:rPr lang="en-US" dirty="0"/>
              <a:t>Bringing resources that match the need</a:t>
            </a:r>
          </a:p>
          <a:p>
            <a:r>
              <a:rPr lang="en-US" dirty="0"/>
              <a:t>Supporting, acknowledging, and celebrating lifestyle changes</a:t>
            </a:r>
          </a:p>
          <a:p>
            <a:endParaRPr lang="en-US" dirty="0"/>
          </a:p>
        </p:txBody>
      </p:sp>
      <p:pic>
        <p:nvPicPr>
          <p:cNvPr id="5" name="Picture 4">
            <a:extLst>
              <a:ext uri="{FF2B5EF4-FFF2-40B4-BE49-F238E27FC236}">
                <a16:creationId xmlns:a16="http://schemas.microsoft.com/office/drawing/2014/main" id="{87FAAAF4-DD3D-9B4F-9A59-8149FC7B4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5520" y="877507"/>
            <a:ext cx="711200" cy="825500"/>
          </a:xfrm>
          <a:prstGeom prst="rect">
            <a:avLst/>
          </a:prstGeom>
        </p:spPr>
      </p:pic>
    </p:spTree>
    <p:extLst>
      <p:ext uri="{BB962C8B-B14F-4D97-AF65-F5344CB8AC3E}">
        <p14:creationId xmlns:p14="http://schemas.microsoft.com/office/powerpoint/2010/main" val="3587307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16724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High-Touch Coaching is about </a:t>
            </a:r>
            <a:r>
              <a:rPr lang="en-US" b="1" dirty="0">
                <a:solidFill>
                  <a:srgbClr val="AC2376"/>
                </a:solidFill>
                <a:latin typeface="+mn-lt"/>
              </a:rPr>
              <a:t>building relationships </a:t>
            </a: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31</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70847" y="1852598"/>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F70FBFC4-AFAC-0244-979C-71B3B08C71AB}"/>
              </a:ext>
            </a:extLst>
          </p:cNvPr>
          <p:cNvSpPr txBox="1">
            <a:spLocks/>
          </p:cNvSpPr>
          <p:nvPr/>
        </p:nvSpPr>
        <p:spPr>
          <a:xfrm>
            <a:off x="2770847" y="2035340"/>
            <a:ext cx="10515600" cy="378545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Relationships are time intensive</a:t>
            </a:r>
          </a:p>
          <a:p>
            <a:r>
              <a:rPr lang="en-US" dirty="0"/>
              <a:t>Great relationships may build slowly but steadily</a:t>
            </a:r>
          </a:p>
          <a:p>
            <a:r>
              <a:rPr lang="en-US" dirty="0"/>
              <a:t>Expect to be tested</a:t>
            </a:r>
          </a:p>
          <a:p>
            <a:r>
              <a:rPr lang="en-US" dirty="0"/>
              <a:t>Pass the test</a:t>
            </a:r>
          </a:p>
          <a:p>
            <a:r>
              <a:rPr lang="en-US" dirty="0"/>
              <a:t>Under promise and over deliver</a:t>
            </a:r>
          </a:p>
          <a:p>
            <a:r>
              <a:rPr lang="en-US" dirty="0"/>
              <a:t>Show integrity</a:t>
            </a:r>
          </a:p>
          <a:p>
            <a:r>
              <a:rPr lang="en-US" dirty="0"/>
              <a:t>Listen</a:t>
            </a:r>
          </a:p>
          <a:p>
            <a:r>
              <a:rPr lang="en-US" dirty="0"/>
              <a:t>CARE deeply</a:t>
            </a:r>
          </a:p>
        </p:txBody>
      </p:sp>
      <p:pic>
        <p:nvPicPr>
          <p:cNvPr id="5" name="Picture 4">
            <a:extLst>
              <a:ext uri="{FF2B5EF4-FFF2-40B4-BE49-F238E27FC236}">
                <a16:creationId xmlns:a16="http://schemas.microsoft.com/office/drawing/2014/main" id="{ED18AA06-A534-E448-9EEF-DFBE308BB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470" y="890653"/>
            <a:ext cx="1257300" cy="825500"/>
          </a:xfrm>
          <a:prstGeom prst="rect">
            <a:avLst/>
          </a:prstGeom>
        </p:spPr>
      </p:pic>
    </p:spTree>
    <p:extLst>
      <p:ext uri="{BB962C8B-B14F-4D97-AF65-F5344CB8AC3E}">
        <p14:creationId xmlns:p14="http://schemas.microsoft.com/office/powerpoint/2010/main" val="221847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D48E77-5D01-174D-998E-6EA054D7DCD1}"/>
              </a:ext>
            </a:extLst>
          </p:cNvPr>
          <p:cNvSpPr/>
          <p:nvPr/>
        </p:nvSpPr>
        <p:spPr>
          <a:xfrm>
            <a:off x="648321" y="0"/>
            <a:ext cx="11543679" cy="6235515"/>
          </a:xfrm>
          <a:prstGeom prst="rect">
            <a:avLst/>
          </a:prstGeom>
          <a:solidFill>
            <a:srgbClr val="50B8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15509B-947D-8143-A11D-A6B3369670FF}"/>
              </a:ext>
            </a:extLst>
          </p:cNvPr>
          <p:cNvSpPr/>
          <p:nvPr/>
        </p:nvSpPr>
        <p:spPr>
          <a:xfrm>
            <a:off x="0" y="6235515"/>
            <a:ext cx="12192000" cy="6224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4BC800B-2D5E-3645-881C-D7D11BC2F08C}"/>
              </a:ext>
            </a:extLst>
          </p:cNvPr>
          <p:cNvSpPr txBox="1">
            <a:spLocks/>
          </p:cNvSpPr>
          <p:nvPr/>
        </p:nvSpPr>
        <p:spPr>
          <a:xfrm>
            <a:off x="2686726" y="690144"/>
            <a:ext cx="7589566" cy="6533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dirty="0">
                <a:latin typeface="+mn-lt"/>
              </a:rPr>
              <a:t>Now What?</a:t>
            </a:r>
          </a:p>
        </p:txBody>
      </p:sp>
      <p:sp>
        <p:nvSpPr>
          <p:cNvPr id="10" name="Rectangle 9">
            <a:extLst>
              <a:ext uri="{FF2B5EF4-FFF2-40B4-BE49-F238E27FC236}">
                <a16:creationId xmlns:a16="http://schemas.microsoft.com/office/drawing/2014/main" id="{3B069D0B-E32A-E545-9965-DC3A24B835A6}"/>
              </a:ext>
            </a:extLst>
          </p:cNvPr>
          <p:cNvSpPr/>
          <p:nvPr/>
        </p:nvSpPr>
        <p:spPr>
          <a:xfrm>
            <a:off x="0" y="0"/>
            <a:ext cx="395514"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44;p19">
            <a:extLst>
              <a:ext uri="{FF2B5EF4-FFF2-40B4-BE49-F238E27FC236}">
                <a16:creationId xmlns:a16="http://schemas.microsoft.com/office/drawing/2014/main" id="{CB324052-CA33-3E48-9EA4-FB535BBE3995}"/>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32</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12" name="Rectangle 11">
            <a:extLst>
              <a:ext uri="{FF2B5EF4-FFF2-40B4-BE49-F238E27FC236}">
                <a16:creationId xmlns:a16="http://schemas.microsoft.com/office/drawing/2014/main" id="{C3F27732-C5CC-1844-B186-53527E3E755A}"/>
              </a:ext>
            </a:extLst>
          </p:cNvPr>
          <p:cNvSpPr/>
          <p:nvPr/>
        </p:nvSpPr>
        <p:spPr>
          <a:xfrm>
            <a:off x="21410"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EF91872-FE03-1F4A-AD2B-F34AD1658331}"/>
              </a:ext>
            </a:extLst>
          </p:cNvPr>
          <p:cNvPicPr>
            <a:picLocks noChangeAspect="1"/>
          </p:cNvPicPr>
          <p:nvPr/>
        </p:nvPicPr>
        <p:blipFill>
          <a:blip r:embed="rId3"/>
          <a:stretch>
            <a:fillRect/>
          </a:stretch>
        </p:blipFill>
        <p:spPr>
          <a:xfrm>
            <a:off x="841061" y="1620619"/>
            <a:ext cx="1400118" cy="5758978"/>
          </a:xfrm>
          <a:prstGeom prst="rect">
            <a:avLst/>
          </a:prstGeom>
        </p:spPr>
      </p:pic>
      <p:cxnSp>
        <p:nvCxnSpPr>
          <p:cNvPr id="14" name="Straight Connector 13">
            <a:extLst>
              <a:ext uri="{FF2B5EF4-FFF2-40B4-BE49-F238E27FC236}">
                <a16:creationId xmlns:a16="http://schemas.microsoft.com/office/drawing/2014/main" id="{4A9F9E5D-25B4-A04F-ABA5-3D1452696B6B}"/>
              </a:ext>
            </a:extLst>
          </p:cNvPr>
          <p:cNvCxnSpPr>
            <a:cxnSpLocks/>
          </p:cNvCxnSpPr>
          <p:nvPr/>
        </p:nvCxnSpPr>
        <p:spPr>
          <a:xfrm flipV="1">
            <a:off x="2725475" y="1378713"/>
            <a:ext cx="7950992" cy="8544"/>
          </a:xfrm>
          <a:prstGeom prst="line">
            <a:avLst/>
          </a:prstGeom>
          <a:ln w="25400">
            <a:solidFill>
              <a:srgbClr val="AC2376"/>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CBC828E-F096-664B-AA1F-681AF0FB9DE6}"/>
              </a:ext>
            </a:extLst>
          </p:cNvPr>
          <p:cNvSpPr txBox="1">
            <a:spLocks/>
          </p:cNvSpPr>
          <p:nvPr/>
        </p:nvSpPr>
        <p:spPr>
          <a:xfrm>
            <a:off x="2686726" y="1517617"/>
            <a:ext cx="818853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don’t recommend trying to implement the </a:t>
            </a:r>
            <a:br>
              <a:rPr lang="en-US" dirty="0"/>
            </a:br>
            <a:r>
              <a:rPr lang="en-US" dirty="0"/>
              <a:t>High-Touch Model without training.</a:t>
            </a:r>
          </a:p>
          <a:p>
            <a:r>
              <a:rPr lang="en-US" dirty="0"/>
              <a:t>Suggest hiring, training, and utilizing coaches who represent the culture of the groups you are trying to reach and have them also work with other coaches.</a:t>
            </a:r>
          </a:p>
          <a:p>
            <a:r>
              <a:rPr lang="en-US" dirty="0"/>
              <a:t>Feel free to contact BWHI for information on training (info on last slide).</a:t>
            </a:r>
          </a:p>
          <a:p>
            <a:r>
              <a:rPr lang="en-US" dirty="0"/>
              <a:t>High-Touch Training Manual will be available in the Spring of 2020.</a:t>
            </a:r>
          </a:p>
        </p:txBody>
      </p:sp>
      <p:pic>
        <p:nvPicPr>
          <p:cNvPr id="5" name="Picture 4">
            <a:extLst>
              <a:ext uri="{FF2B5EF4-FFF2-40B4-BE49-F238E27FC236}">
                <a16:creationId xmlns:a16="http://schemas.microsoft.com/office/drawing/2014/main" id="{AD34E287-B291-6D46-8717-5E37A4D314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6575" y="879721"/>
            <a:ext cx="622300" cy="825500"/>
          </a:xfrm>
          <a:prstGeom prst="rect">
            <a:avLst/>
          </a:prstGeom>
        </p:spPr>
      </p:pic>
    </p:spTree>
    <p:extLst>
      <p:ext uri="{BB962C8B-B14F-4D97-AF65-F5344CB8AC3E}">
        <p14:creationId xmlns:p14="http://schemas.microsoft.com/office/powerpoint/2010/main" val="144662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7E404-0540-4EC0-8E62-A4245E0A0FB0}"/>
              </a:ext>
            </a:extLst>
          </p:cNvPr>
          <p:cNvSpPr>
            <a:spLocks noGrp="1"/>
          </p:cNvSpPr>
          <p:nvPr>
            <p:ph type="title"/>
          </p:nvPr>
        </p:nvSpPr>
        <p:spPr>
          <a:xfrm>
            <a:off x="316733" y="0"/>
            <a:ext cx="3416468" cy="3070746"/>
          </a:xfrm>
        </p:spPr>
        <p:txBody>
          <a:bodyPr anchor="ctr">
            <a:normAutofit/>
          </a:bodyPr>
          <a:lstStyle/>
          <a:p>
            <a:r>
              <a:rPr lang="en-US" sz="4900" dirty="0">
                <a:solidFill>
                  <a:srgbClr val="FFFFFF"/>
                </a:solidFill>
              </a:rPr>
              <a:t>Audience Open </a:t>
            </a:r>
            <a:br>
              <a:rPr lang="en-US" sz="4900" dirty="0">
                <a:solidFill>
                  <a:srgbClr val="FFFFFF"/>
                </a:solidFill>
              </a:rPr>
            </a:br>
            <a:r>
              <a:rPr lang="en-US" sz="4900" dirty="0">
                <a:solidFill>
                  <a:srgbClr val="FFFFFF"/>
                </a:solidFill>
              </a:rPr>
              <a:t>Question</a:t>
            </a:r>
            <a:endParaRPr lang="en-US" dirty="0">
              <a:solidFill>
                <a:srgbClr val="FFFFFF"/>
              </a:solidFill>
            </a:endParaRPr>
          </a:p>
        </p:txBody>
      </p:sp>
      <p:pic>
        <p:nvPicPr>
          <p:cNvPr id="5" name="Picture 4">
            <a:extLst>
              <a:ext uri="{FF2B5EF4-FFF2-40B4-BE49-F238E27FC236}">
                <a16:creationId xmlns:a16="http://schemas.microsoft.com/office/drawing/2014/main" id="{11157B75-0985-4BA3-8362-6C0A7BC94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949" y="5682961"/>
            <a:ext cx="6894236" cy="1154785"/>
          </a:xfrm>
          <a:prstGeom prst="rect">
            <a:avLst/>
          </a:prstGeom>
        </p:spPr>
      </p:pic>
      <p:sp>
        <p:nvSpPr>
          <p:cNvPr id="7" name="Content Placeholder 2"/>
          <p:cNvSpPr>
            <a:spLocks noGrp="1"/>
          </p:cNvSpPr>
          <p:nvPr>
            <p:ph idx="1"/>
          </p:nvPr>
        </p:nvSpPr>
        <p:spPr>
          <a:xfrm>
            <a:off x="7583648" y="895077"/>
            <a:ext cx="3892982" cy="4351338"/>
          </a:xfrm>
        </p:spPr>
        <p:txBody>
          <a:bodyPr/>
          <a:lstStyle/>
          <a:p>
            <a:r>
              <a:rPr lang="en-US" dirty="0"/>
              <a:t>What are some of the challenges that your coaches/DPP Coordinators encounter while engaging or retaining patients with pre-diabetes in the National DPP class? </a:t>
            </a:r>
          </a:p>
          <a:p>
            <a:pPr marL="0" indent="0">
              <a:buNone/>
            </a:pPr>
            <a:r>
              <a:rPr lang="en-US" dirty="0">
                <a:solidFill>
                  <a:srgbClr val="FF0000"/>
                </a:solidFill>
              </a:rPr>
              <a:t>Type your answers in the Chat box </a:t>
            </a:r>
          </a:p>
        </p:txBody>
      </p:sp>
      <p:pic>
        <p:nvPicPr>
          <p:cNvPr id="6" name="Picture 5">
            <a:extLst>
              <a:ext uri="{FF2B5EF4-FFF2-40B4-BE49-F238E27FC236}">
                <a16:creationId xmlns:a16="http://schemas.microsoft.com/office/drawing/2014/main" id="{546B449E-A571-467E-8839-FC48A7303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949" y="559634"/>
            <a:ext cx="2557105" cy="4905054"/>
          </a:xfrm>
          <a:prstGeom prst="rect">
            <a:avLst/>
          </a:prstGeom>
        </p:spPr>
      </p:pic>
    </p:spTree>
    <p:extLst>
      <p:ext uri="{BB962C8B-B14F-4D97-AF65-F5344CB8AC3E}">
        <p14:creationId xmlns:p14="http://schemas.microsoft.com/office/powerpoint/2010/main" val="19981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A635BF-A2D0-0B43-83DD-7F0AA50AC1F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7" name="Title 1">
            <a:extLst>
              <a:ext uri="{FF2B5EF4-FFF2-40B4-BE49-F238E27FC236}">
                <a16:creationId xmlns:a16="http://schemas.microsoft.com/office/drawing/2014/main" id="{8ABE56E1-BB79-7440-8B7F-1EBEBFBEC540}"/>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a:solidFill>
                  <a:srgbClr val="FFFFFF"/>
                </a:solidFill>
              </a:rPr>
              <a:t>Questions?</a:t>
            </a:r>
          </a:p>
        </p:txBody>
      </p:sp>
      <p:sp>
        <p:nvSpPr>
          <p:cNvPr id="11" name="Google Shape;144;p19">
            <a:extLst>
              <a:ext uri="{FF2B5EF4-FFF2-40B4-BE49-F238E27FC236}">
                <a16:creationId xmlns:a16="http://schemas.microsoft.com/office/drawing/2014/main" id="{DB80C3FD-537D-464B-8A8F-921E7391CDDA}"/>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tx1"/>
                </a:solidFill>
                <a:ea typeface="Lato" panose="020F0502020204030203" pitchFamily="34" charset="0"/>
                <a:cs typeface="Lato" panose="020F0502020204030203" pitchFamily="34" charset="0"/>
                <a:sym typeface="Calibri"/>
              </a:rPr>
              <a:pPr algn="r">
                <a:spcAft>
                  <a:spcPts val="600"/>
                </a:spcAft>
                <a:buClr>
                  <a:srgbClr val="888888"/>
                </a:buClr>
              </a:pPr>
              <a:t>34</a:t>
            </a:fld>
            <a:endParaRPr lang="en-US" sz="1400" dirty="0">
              <a:solidFill>
                <a:schemeClr val="tx1"/>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101521454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30189E-B2EE-0344-A8D7-FA3E40A5AE63}"/>
              </a:ext>
            </a:extLst>
          </p:cNvPr>
          <p:cNvSpPr/>
          <p:nvPr/>
        </p:nvSpPr>
        <p:spPr>
          <a:xfrm>
            <a:off x="5561556" y="0"/>
            <a:ext cx="6630444" cy="6858000"/>
          </a:xfrm>
          <a:prstGeom prst="rect">
            <a:avLst/>
          </a:prstGeom>
          <a:solidFill>
            <a:srgbClr val="003E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B4F35-74B6-4D48-BBA0-461513F020D8}"/>
              </a:ext>
            </a:extLst>
          </p:cNvPr>
          <p:cNvSpPr>
            <a:spLocks noGrp="1"/>
          </p:cNvSpPr>
          <p:nvPr>
            <p:ph type="title"/>
          </p:nvPr>
        </p:nvSpPr>
        <p:spPr>
          <a:xfrm>
            <a:off x="319413" y="818967"/>
            <a:ext cx="4868091" cy="784603"/>
          </a:xfrm>
        </p:spPr>
        <p:txBody>
          <a:bodyPr>
            <a:normAutofit/>
          </a:bodyPr>
          <a:lstStyle/>
          <a:p>
            <a:pPr algn="ctr"/>
            <a:r>
              <a:rPr lang="en-US" dirty="0">
                <a:solidFill>
                  <a:srgbClr val="003E6F"/>
                </a:solidFill>
                <a:latin typeface="+mn-lt"/>
              </a:rPr>
              <a:t>AMA Digital Guide </a:t>
            </a:r>
          </a:p>
        </p:txBody>
      </p:sp>
      <p:pic>
        <p:nvPicPr>
          <p:cNvPr id="6" name="Picture 5">
            <a:extLst>
              <a:ext uri="{FF2B5EF4-FFF2-40B4-BE49-F238E27FC236}">
                <a16:creationId xmlns:a16="http://schemas.microsoft.com/office/drawing/2014/main" id="{A18C000E-FB27-4B18-86C3-9393762CD6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18" y="5635768"/>
            <a:ext cx="3667676" cy="618727"/>
          </a:xfrm>
          <a:prstGeom prst="rect">
            <a:avLst/>
          </a:prstGeom>
        </p:spPr>
      </p:pic>
      <p:sp>
        <p:nvSpPr>
          <p:cNvPr id="3" name="Content Placeholder 2">
            <a:extLst>
              <a:ext uri="{FF2B5EF4-FFF2-40B4-BE49-F238E27FC236}">
                <a16:creationId xmlns:a16="http://schemas.microsoft.com/office/drawing/2014/main" id="{F94F23EA-949C-424A-BAE4-B9132B4E4E3B}"/>
              </a:ext>
            </a:extLst>
          </p:cNvPr>
          <p:cNvSpPr>
            <a:spLocks noGrp="1"/>
          </p:cNvSpPr>
          <p:nvPr>
            <p:ph idx="1"/>
          </p:nvPr>
        </p:nvSpPr>
        <p:spPr>
          <a:xfrm>
            <a:off x="6154059" y="1030573"/>
            <a:ext cx="4958219" cy="6251253"/>
          </a:xfrm>
        </p:spPr>
        <p:txBody>
          <a:bodyPr>
            <a:normAutofit/>
          </a:bodyPr>
          <a:lstStyle/>
          <a:p>
            <a:pPr>
              <a:lnSpc>
                <a:spcPts val="2100"/>
              </a:lnSpc>
            </a:pPr>
            <a:r>
              <a:rPr lang="en-US" sz="2000" dirty="0">
                <a:solidFill>
                  <a:schemeClr val="bg1"/>
                </a:solidFill>
              </a:rPr>
              <a:t>Step-by-step guidance to implement a diabetes prevention strategy, including a personalized project plan and dashboard</a:t>
            </a:r>
          </a:p>
          <a:p>
            <a:pPr>
              <a:lnSpc>
                <a:spcPts val="2100"/>
              </a:lnSpc>
              <a:spcBef>
                <a:spcPts val="400"/>
              </a:spcBef>
              <a:spcAft>
                <a:spcPts val="400"/>
              </a:spcAft>
            </a:pPr>
            <a:r>
              <a:rPr lang="en-US" sz="2000" dirty="0">
                <a:solidFill>
                  <a:schemeClr val="bg1"/>
                </a:solidFill>
              </a:rPr>
              <a:t>Content related to diabetes prevention including:</a:t>
            </a:r>
          </a:p>
          <a:p>
            <a:pPr lvl="1">
              <a:lnSpc>
                <a:spcPts val="2100"/>
              </a:lnSpc>
              <a:spcBef>
                <a:spcPts val="400"/>
              </a:spcBef>
              <a:spcAft>
                <a:spcPts val="400"/>
              </a:spcAft>
            </a:pPr>
            <a:r>
              <a:rPr lang="en-US" sz="2000" dirty="0">
                <a:solidFill>
                  <a:schemeClr val="bg1"/>
                </a:solidFill>
              </a:rPr>
              <a:t>Real-life experiences with diabetes prevention</a:t>
            </a:r>
          </a:p>
          <a:p>
            <a:pPr lvl="1">
              <a:lnSpc>
                <a:spcPts val="2100"/>
              </a:lnSpc>
              <a:spcBef>
                <a:spcPts val="400"/>
              </a:spcBef>
              <a:spcAft>
                <a:spcPts val="400"/>
              </a:spcAft>
            </a:pPr>
            <a:r>
              <a:rPr lang="en-US" sz="2000" dirty="0">
                <a:solidFill>
                  <a:schemeClr val="bg1"/>
                </a:solidFill>
              </a:rPr>
              <a:t>Profiles of current health care organizations</a:t>
            </a:r>
          </a:p>
          <a:p>
            <a:pPr lvl="1">
              <a:lnSpc>
                <a:spcPts val="2100"/>
              </a:lnSpc>
              <a:spcBef>
                <a:spcPts val="400"/>
              </a:spcBef>
              <a:spcAft>
                <a:spcPts val="400"/>
              </a:spcAft>
            </a:pPr>
            <a:r>
              <a:rPr lang="en-US" sz="2000" dirty="0">
                <a:solidFill>
                  <a:schemeClr val="bg1"/>
                </a:solidFill>
              </a:rPr>
              <a:t>Patient handouts on prediabetes </a:t>
            </a:r>
          </a:p>
          <a:p>
            <a:pPr lvl="1">
              <a:lnSpc>
                <a:spcPts val="2100"/>
              </a:lnSpc>
              <a:spcBef>
                <a:spcPts val="400"/>
              </a:spcBef>
              <a:spcAft>
                <a:spcPts val="400"/>
              </a:spcAft>
            </a:pPr>
            <a:r>
              <a:rPr lang="en-US" sz="2000" dirty="0">
                <a:solidFill>
                  <a:schemeClr val="bg1"/>
                </a:solidFill>
              </a:rPr>
              <a:t>The National DPP lifestyle change program, and more</a:t>
            </a:r>
          </a:p>
          <a:p>
            <a:pPr>
              <a:lnSpc>
                <a:spcPts val="2100"/>
              </a:lnSpc>
            </a:pPr>
            <a:r>
              <a:rPr lang="en-US" sz="2000" dirty="0">
                <a:solidFill>
                  <a:schemeClr val="bg1"/>
                </a:solidFill>
              </a:rPr>
              <a:t>Free access to best practice solutions, tools and resources to assist with planning and executing a diabetes prevention strategy</a:t>
            </a:r>
          </a:p>
          <a:p>
            <a:endParaRPr lang="en-US" dirty="0"/>
          </a:p>
        </p:txBody>
      </p:sp>
      <p:pic>
        <p:nvPicPr>
          <p:cNvPr id="7" name="Picture 6">
            <a:extLst>
              <a:ext uri="{FF2B5EF4-FFF2-40B4-BE49-F238E27FC236}">
                <a16:creationId xmlns:a16="http://schemas.microsoft.com/office/drawing/2014/main" id="{6CC6B452-02BD-4127-A073-D3CFC676CB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809" y="1603570"/>
            <a:ext cx="4491295" cy="3033082"/>
          </a:xfrm>
          <a:prstGeom prst="rect">
            <a:avLst/>
          </a:prstGeom>
        </p:spPr>
      </p:pic>
      <p:sp>
        <p:nvSpPr>
          <p:cNvPr id="8" name="TextBox 7">
            <a:extLst>
              <a:ext uri="{FF2B5EF4-FFF2-40B4-BE49-F238E27FC236}">
                <a16:creationId xmlns:a16="http://schemas.microsoft.com/office/drawing/2014/main" id="{AE073C7C-8AF3-44C4-8C00-D5B662DA6D59}"/>
              </a:ext>
            </a:extLst>
          </p:cNvPr>
          <p:cNvSpPr txBox="1"/>
          <p:nvPr/>
        </p:nvSpPr>
        <p:spPr>
          <a:xfrm>
            <a:off x="835506" y="4761912"/>
            <a:ext cx="3923585"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E6F"/>
                </a:solidFill>
                <a:effectLst/>
                <a:uLnTx/>
                <a:uFillTx/>
                <a:ea typeface="+mn-ea"/>
                <a:cs typeface="Arial" panose="020B0604020202020204" pitchFamily="34" charset="0"/>
              </a:rPr>
              <a:t>amapreventdiabetes.org</a:t>
            </a:r>
          </a:p>
        </p:txBody>
      </p:sp>
      <p:sp>
        <p:nvSpPr>
          <p:cNvPr id="11" name="Google Shape;144;p19">
            <a:extLst>
              <a:ext uri="{FF2B5EF4-FFF2-40B4-BE49-F238E27FC236}">
                <a16:creationId xmlns:a16="http://schemas.microsoft.com/office/drawing/2014/main" id="{FF6B7771-4F44-1B43-9D52-99684751A8D4}"/>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35</a:t>
            </a:fld>
            <a:endParaRPr lang="en-US" sz="1400" dirty="0">
              <a:solidFill>
                <a:schemeClr val="bg1"/>
              </a:solidFill>
              <a:ea typeface="Lato" panose="020F0502020204030203" pitchFamily="34" charset="0"/>
              <a:cs typeface="Lato" panose="020F0502020204030203" pitchFamily="34" charset="0"/>
              <a:sym typeface="Times New Roman"/>
            </a:endParaRPr>
          </a:p>
        </p:txBody>
      </p:sp>
      <p:sp>
        <p:nvSpPr>
          <p:cNvPr id="5" name="Triangle 4">
            <a:extLst>
              <a:ext uri="{FF2B5EF4-FFF2-40B4-BE49-F238E27FC236}">
                <a16:creationId xmlns:a16="http://schemas.microsoft.com/office/drawing/2014/main" id="{6888F24E-8BBA-624A-BDDA-BC9086609650}"/>
              </a:ext>
            </a:extLst>
          </p:cNvPr>
          <p:cNvSpPr/>
          <p:nvPr/>
        </p:nvSpPr>
        <p:spPr>
          <a:xfrm rot="5400000">
            <a:off x="5319319" y="891650"/>
            <a:ext cx="702925" cy="50631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893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7D42-7B3A-4C90-AD5C-A60217A4CAD4}"/>
              </a:ext>
            </a:extLst>
          </p:cNvPr>
          <p:cNvSpPr>
            <a:spLocks noGrp="1"/>
          </p:cNvSpPr>
          <p:nvPr>
            <p:ph type="title"/>
          </p:nvPr>
        </p:nvSpPr>
        <p:spPr/>
        <p:txBody>
          <a:bodyPr/>
          <a:lstStyle/>
          <a:p>
            <a:r>
              <a:rPr lang="en-US" dirty="0"/>
              <a:t>Identify communication and messaging </a:t>
            </a:r>
          </a:p>
        </p:txBody>
      </p:sp>
      <p:sp>
        <p:nvSpPr>
          <p:cNvPr id="4" name="Slide Number Placeholder 3">
            <a:extLst>
              <a:ext uri="{FF2B5EF4-FFF2-40B4-BE49-F238E27FC236}">
                <a16:creationId xmlns:a16="http://schemas.microsoft.com/office/drawing/2014/main" id="{A499A8EA-D70E-4A52-96A7-CD2841D9416C}"/>
              </a:ext>
            </a:extLst>
          </p:cNvPr>
          <p:cNvSpPr>
            <a:spLocks noGrp="1"/>
          </p:cNvSpPr>
          <p:nvPr>
            <p:ph type="sldNum" sz="quarter" idx="10"/>
          </p:nvPr>
        </p:nvSpPr>
        <p:spPr/>
        <p:txBody>
          <a:bodyPr/>
          <a:lstStyle/>
          <a:p>
            <a:pPr defTabSz="609585"/>
            <a:fld id="{DA05D499-8038-C642-91E0-FF7B8677CF19}" type="slidenum">
              <a:rPr lang="en-US"/>
              <a:pPr defTabSz="609585"/>
              <a:t>36</a:t>
            </a:fld>
            <a:endParaRPr lang="en-US" dirty="0"/>
          </a:p>
        </p:txBody>
      </p:sp>
      <p:pic>
        <p:nvPicPr>
          <p:cNvPr id="7" name="Picture 6">
            <a:extLst>
              <a:ext uri="{FF2B5EF4-FFF2-40B4-BE49-F238E27FC236}">
                <a16:creationId xmlns:a16="http://schemas.microsoft.com/office/drawing/2014/main" id="{092EDA14-AE37-4A69-BE70-8A071EB9F31B}"/>
              </a:ext>
            </a:extLst>
          </p:cNvPr>
          <p:cNvPicPr>
            <a:picLocks noChangeAspect="1"/>
          </p:cNvPicPr>
          <p:nvPr/>
        </p:nvPicPr>
        <p:blipFill>
          <a:blip r:embed="rId3"/>
          <a:stretch>
            <a:fillRect/>
          </a:stretch>
        </p:blipFill>
        <p:spPr>
          <a:xfrm>
            <a:off x="577860" y="1381121"/>
            <a:ext cx="2410776" cy="31717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EA34DEB-FFBB-4BF9-BC71-C0C4BC7EFD1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328134" y="2163185"/>
            <a:ext cx="5379575" cy="2934055"/>
          </a:xfrm>
          <a:prstGeom prst="rect">
            <a:avLst/>
          </a:prstGeom>
        </p:spPr>
      </p:pic>
      <p:pic>
        <p:nvPicPr>
          <p:cNvPr id="5" name="Picture 4">
            <a:extLst>
              <a:ext uri="{FF2B5EF4-FFF2-40B4-BE49-F238E27FC236}">
                <a16:creationId xmlns:a16="http://schemas.microsoft.com/office/drawing/2014/main" id="{825606C6-D4B7-47C6-A146-6DB5CD748B27}"/>
              </a:ext>
            </a:extLst>
          </p:cNvPr>
          <p:cNvPicPr>
            <a:picLocks noChangeAspect="1"/>
          </p:cNvPicPr>
          <p:nvPr/>
        </p:nvPicPr>
        <p:blipFill>
          <a:blip r:embed="rId5"/>
          <a:stretch>
            <a:fillRect/>
          </a:stretch>
        </p:blipFill>
        <p:spPr>
          <a:xfrm>
            <a:off x="3454082" y="1381121"/>
            <a:ext cx="2409788" cy="31717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1CBF172-5F0D-44CE-9955-2206F08C0899}"/>
              </a:ext>
            </a:extLst>
          </p:cNvPr>
          <p:cNvPicPr>
            <a:picLocks noChangeAspect="1"/>
          </p:cNvPicPr>
          <p:nvPr/>
        </p:nvPicPr>
        <p:blipFill>
          <a:blip r:embed="rId6"/>
          <a:stretch>
            <a:fillRect/>
          </a:stretch>
        </p:blipFill>
        <p:spPr>
          <a:xfrm>
            <a:off x="1891964" y="2766633"/>
            <a:ext cx="2420064" cy="3171752"/>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68C4CA0-40DE-40A8-B391-1F235E299F68}"/>
              </a:ext>
            </a:extLst>
          </p:cNvPr>
          <p:cNvSpPr/>
          <p:nvPr/>
        </p:nvSpPr>
        <p:spPr>
          <a:xfrm>
            <a:off x="8670780" y="3429001"/>
            <a:ext cx="3036929" cy="1407623"/>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0" name="TextBox 9">
            <a:extLst>
              <a:ext uri="{FF2B5EF4-FFF2-40B4-BE49-F238E27FC236}">
                <a16:creationId xmlns:a16="http://schemas.microsoft.com/office/drawing/2014/main" id="{4A1D368B-A7C6-4AE9-963D-7DE65A4B2D36}"/>
              </a:ext>
            </a:extLst>
          </p:cNvPr>
          <p:cNvSpPr txBox="1"/>
          <p:nvPr/>
        </p:nvSpPr>
        <p:spPr>
          <a:xfrm>
            <a:off x="8634443" y="3551516"/>
            <a:ext cx="3331187" cy="1056956"/>
          </a:xfrm>
          <a:prstGeom prst="rect">
            <a:avLst/>
          </a:prstGeom>
          <a:noFill/>
        </p:spPr>
        <p:txBody>
          <a:bodyPr wrap="square" rtlCol="0">
            <a:spAutoFit/>
          </a:bodyPr>
          <a:lstStyle/>
          <a:p>
            <a:pPr defTabSz="609585"/>
            <a:r>
              <a:rPr lang="en-US" sz="1867" b="1" dirty="0">
                <a:solidFill>
                  <a:prstClr val="white"/>
                </a:solidFill>
                <a:latin typeface="Arial" panose="020B0604020202020204" pitchFamily="34" charset="0"/>
                <a:cs typeface="Arial" panose="020B0604020202020204" pitchFamily="34" charset="0"/>
              </a:rPr>
              <a:t>DoIHavePrediabtes.org</a:t>
            </a:r>
          </a:p>
          <a:p>
            <a:pPr defTabSz="609585"/>
            <a:endParaRPr lang="en-US" sz="1467" b="1" dirty="0">
              <a:solidFill>
                <a:prstClr val="white"/>
              </a:solidFill>
              <a:latin typeface="Calibri"/>
            </a:endParaRPr>
          </a:p>
          <a:p>
            <a:pPr defTabSz="609585"/>
            <a:r>
              <a:rPr lang="en-US" sz="1467" b="1" dirty="0">
                <a:solidFill>
                  <a:prstClr val="white"/>
                </a:solidFill>
                <a:latin typeface="Calibri"/>
              </a:rPr>
              <a:t>Know Where You Stand.                </a:t>
            </a:r>
          </a:p>
          <a:p>
            <a:pPr defTabSz="609585"/>
            <a:r>
              <a:rPr lang="en-US" sz="1467" b="1" dirty="0">
                <a:solidFill>
                  <a:prstClr val="white"/>
                </a:solidFill>
                <a:latin typeface="Calibri"/>
              </a:rPr>
              <a:t>Take the one-minute risk test today.</a:t>
            </a:r>
          </a:p>
        </p:txBody>
      </p:sp>
    </p:spTree>
    <p:extLst>
      <p:ext uri="{BB962C8B-B14F-4D97-AF65-F5344CB8AC3E}">
        <p14:creationId xmlns:p14="http://schemas.microsoft.com/office/powerpoint/2010/main" val="1356562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E7E404-0540-4EC0-8E62-A4245E0A0FB0}"/>
              </a:ext>
            </a:extLst>
          </p:cNvPr>
          <p:cNvSpPr>
            <a:spLocks noGrp="1"/>
          </p:cNvSpPr>
          <p:nvPr>
            <p:ph type="title"/>
          </p:nvPr>
        </p:nvSpPr>
        <p:spPr>
          <a:xfrm>
            <a:off x="316733" y="2763130"/>
            <a:ext cx="3416468" cy="1331737"/>
          </a:xfrm>
        </p:spPr>
        <p:txBody>
          <a:bodyPr anchor="ctr">
            <a:normAutofit fontScale="90000"/>
          </a:bodyPr>
          <a:lstStyle/>
          <a:p>
            <a:pPr algn="ctr"/>
            <a:r>
              <a:rPr lang="en-US" sz="4900" dirty="0">
                <a:solidFill>
                  <a:srgbClr val="FFFFFF"/>
                </a:solidFill>
              </a:rPr>
              <a:t>Closing Items</a:t>
            </a:r>
            <a:endParaRPr lang="en-US" dirty="0">
              <a:solidFill>
                <a:srgbClr val="FFFFFF"/>
              </a:solidFill>
            </a:endParaRPr>
          </a:p>
        </p:txBody>
      </p:sp>
      <p:sp>
        <p:nvSpPr>
          <p:cNvPr id="3" name="Content Placeholder 2">
            <a:extLst>
              <a:ext uri="{FF2B5EF4-FFF2-40B4-BE49-F238E27FC236}">
                <a16:creationId xmlns:a16="http://schemas.microsoft.com/office/drawing/2014/main" id="{02E0830A-4154-4AD2-8C96-09055F88377F}"/>
              </a:ext>
            </a:extLst>
          </p:cNvPr>
          <p:cNvSpPr>
            <a:spLocks noGrp="1"/>
          </p:cNvSpPr>
          <p:nvPr>
            <p:ph idx="1"/>
          </p:nvPr>
        </p:nvSpPr>
        <p:spPr>
          <a:xfrm>
            <a:off x="4699818" y="404447"/>
            <a:ext cx="7175449" cy="5029199"/>
          </a:xfrm>
        </p:spPr>
        <p:txBody>
          <a:bodyPr anchor="ctr">
            <a:noAutofit/>
          </a:bodyPr>
          <a:lstStyle/>
          <a:p>
            <a:r>
              <a:rPr lang="en-US" dirty="0"/>
              <a:t>This webinar will be recorded and shared at the end of January, along with some additional materials that are in development. </a:t>
            </a:r>
          </a:p>
          <a:p>
            <a:r>
              <a:rPr lang="en-US" dirty="0"/>
              <a:t>The second webinar will take place in February 2020; look for a save-the-date in January. </a:t>
            </a:r>
          </a:p>
          <a:p>
            <a:r>
              <a:rPr lang="en-US" dirty="0"/>
              <a:t>We appreciate your feedback!  Please complete the survey that will be e-mailed out. </a:t>
            </a:r>
          </a:p>
        </p:txBody>
      </p:sp>
      <p:pic>
        <p:nvPicPr>
          <p:cNvPr id="5" name="Picture 4">
            <a:extLst>
              <a:ext uri="{FF2B5EF4-FFF2-40B4-BE49-F238E27FC236}">
                <a16:creationId xmlns:a16="http://schemas.microsoft.com/office/drawing/2014/main" id="{11157B75-0985-4BA3-8362-6C0A7BC94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949" y="5682961"/>
            <a:ext cx="6894236" cy="1154785"/>
          </a:xfrm>
          <a:prstGeom prst="rect">
            <a:avLst/>
          </a:prstGeom>
        </p:spPr>
      </p:pic>
    </p:spTree>
    <p:extLst>
      <p:ext uri="{BB962C8B-B14F-4D97-AF65-F5344CB8AC3E}">
        <p14:creationId xmlns:p14="http://schemas.microsoft.com/office/powerpoint/2010/main" val="2817415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B46B2-1270-8B47-A448-1A4CBF482B59}"/>
              </a:ext>
            </a:extLst>
          </p:cNvPr>
          <p:cNvSpPr/>
          <p:nvPr/>
        </p:nvSpPr>
        <p:spPr>
          <a:xfrm>
            <a:off x="0" y="5803391"/>
            <a:ext cx="12192000" cy="1054609"/>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29BB05-A551-4243-AAFD-75E0FBAECBF4}"/>
              </a:ext>
            </a:extLst>
          </p:cNvPr>
          <p:cNvSpPr>
            <a:spLocks noGrp="1"/>
          </p:cNvSpPr>
          <p:nvPr>
            <p:ph idx="1"/>
          </p:nvPr>
        </p:nvSpPr>
        <p:spPr>
          <a:xfrm>
            <a:off x="0" y="3803918"/>
            <a:ext cx="12192000" cy="2927082"/>
          </a:xfrm>
        </p:spPr>
        <p:txBody>
          <a:bodyPr>
            <a:normAutofit/>
          </a:bodyPr>
          <a:lstStyle/>
          <a:p>
            <a:pPr marL="0" indent="0" algn="ctr">
              <a:lnSpc>
                <a:spcPts val="2400"/>
              </a:lnSpc>
              <a:spcBef>
                <a:spcPts val="0"/>
              </a:spcBef>
              <a:buNone/>
            </a:pPr>
            <a:r>
              <a:rPr lang="en-US" sz="2400" dirty="0"/>
              <a:t>For more information: Visit our website at </a:t>
            </a:r>
            <a:r>
              <a:rPr lang="en-US" sz="2400" b="1" dirty="0" err="1">
                <a:solidFill>
                  <a:srgbClr val="AC2376"/>
                </a:solidFill>
              </a:rPr>
              <a:t>BWHI.org</a:t>
            </a:r>
            <a:endParaRPr lang="en-US" sz="2400" b="1" dirty="0">
              <a:solidFill>
                <a:srgbClr val="AC2376"/>
              </a:solidFill>
            </a:endParaRPr>
          </a:p>
          <a:p>
            <a:pPr marL="0" indent="0" algn="ctr">
              <a:lnSpc>
                <a:spcPts val="2100"/>
              </a:lnSpc>
              <a:spcBef>
                <a:spcPts val="0"/>
              </a:spcBef>
              <a:buNone/>
            </a:pPr>
            <a:endParaRPr lang="en-US" sz="2000" dirty="0"/>
          </a:p>
          <a:p>
            <a:pPr marL="0" indent="0" algn="ctr">
              <a:lnSpc>
                <a:spcPts val="2100"/>
              </a:lnSpc>
              <a:spcBef>
                <a:spcPts val="0"/>
              </a:spcBef>
              <a:buNone/>
            </a:pPr>
            <a:r>
              <a:rPr lang="en-US" sz="2000" dirty="0"/>
              <a:t>Contact </a:t>
            </a:r>
          </a:p>
          <a:p>
            <a:pPr marL="0" indent="0" algn="ctr">
              <a:lnSpc>
                <a:spcPts val="2100"/>
              </a:lnSpc>
              <a:spcBef>
                <a:spcPts val="0"/>
              </a:spcBef>
              <a:buNone/>
            </a:pPr>
            <a:r>
              <a:rPr lang="en-US" sz="2000" b="1" dirty="0" err="1"/>
              <a:t>Ifetayo</a:t>
            </a:r>
            <a:r>
              <a:rPr lang="en-US" sz="2000" b="1" dirty="0"/>
              <a:t> Johnson</a:t>
            </a:r>
            <a:r>
              <a:rPr lang="en-US" sz="2000" dirty="0"/>
              <a:t>, </a:t>
            </a:r>
            <a:r>
              <a:rPr lang="en-US" sz="2000" i="1" dirty="0"/>
              <a:t>Senior Program Manager </a:t>
            </a:r>
            <a:r>
              <a:rPr lang="en-US" sz="2000" dirty="0"/>
              <a:t>at </a:t>
            </a:r>
            <a:r>
              <a:rPr lang="en-US" sz="2000" dirty="0">
                <a:hlinkClick r:id="rId3">
                  <a:extLst>
                    <a:ext uri="{A12FA001-AC4F-418D-AE19-62706E023703}">
                      <ahyp:hlinkClr xmlns:ahyp="http://schemas.microsoft.com/office/drawing/2018/hyperlinkcolor" val="tx"/>
                    </a:ext>
                  </a:extLst>
                </a:hlinkClick>
              </a:rPr>
              <a:t>ijohnson@bwhi.org</a:t>
            </a:r>
            <a:endParaRPr lang="en-US" sz="2000" dirty="0"/>
          </a:p>
          <a:p>
            <a:pPr marL="0" indent="0" algn="ctr">
              <a:lnSpc>
                <a:spcPts val="2100"/>
              </a:lnSpc>
              <a:spcBef>
                <a:spcPts val="0"/>
              </a:spcBef>
              <a:buNone/>
            </a:pPr>
            <a:r>
              <a:rPr lang="en-US" sz="2000" dirty="0"/>
              <a:t>or </a:t>
            </a:r>
          </a:p>
          <a:p>
            <a:pPr marL="0" indent="0" algn="ctr">
              <a:lnSpc>
                <a:spcPts val="2100"/>
              </a:lnSpc>
              <a:spcBef>
                <a:spcPts val="0"/>
              </a:spcBef>
              <a:buNone/>
            </a:pPr>
            <a:r>
              <a:rPr lang="en-US" sz="2000" b="1" dirty="0"/>
              <a:t>Dr. Angela Ford</a:t>
            </a:r>
            <a:r>
              <a:rPr lang="en-US" sz="2000" dirty="0"/>
              <a:t>, Chief Program Officer at </a:t>
            </a:r>
            <a:r>
              <a:rPr lang="en-US" sz="2000" dirty="0">
                <a:hlinkClick r:id="rId4">
                  <a:extLst>
                    <a:ext uri="{A12FA001-AC4F-418D-AE19-62706E023703}">
                      <ahyp:hlinkClr xmlns:ahyp="http://schemas.microsoft.com/office/drawing/2018/hyperlinkcolor" val="tx"/>
                    </a:ext>
                  </a:extLst>
                </a:hlinkClick>
              </a:rPr>
              <a:t>aford@bwhi.org</a:t>
            </a:r>
            <a:endParaRPr lang="en-US" sz="2000" dirty="0"/>
          </a:p>
          <a:p>
            <a:pPr marL="0" indent="0" algn="ctr">
              <a:buNone/>
            </a:pPr>
            <a:endParaRPr lang="en-US" sz="2400" i="1" dirty="0">
              <a:solidFill>
                <a:srgbClr val="003E6F"/>
              </a:solidFill>
            </a:endParaRPr>
          </a:p>
          <a:p>
            <a:pPr marL="0" indent="0" algn="ctr">
              <a:buNone/>
            </a:pPr>
            <a:r>
              <a:rPr lang="en-US" i="1" dirty="0">
                <a:solidFill>
                  <a:schemeClr val="bg1"/>
                </a:solidFill>
              </a:rPr>
              <a:t>Thank you!</a:t>
            </a:r>
          </a:p>
        </p:txBody>
      </p:sp>
      <p:pic>
        <p:nvPicPr>
          <p:cNvPr id="18" name="Picture 17">
            <a:extLst>
              <a:ext uri="{FF2B5EF4-FFF2-40B4-BE49-F238E27FC236}">
                <a16:creationId xmlns:a16="http://schemas.microsoft.com/office/drawing/2014/main" id="{D2334555-0AFC-6249-80A9-EDCE78473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903" y="751916"/>
            <a:ext cx="2772194" cy="2502674"/>
          </a:xfrm>
          <a:prstGeom prst="rect">
            <a:avLst/>
          </a:prstGeom>
        </p:spPr>
      </p:pic>
    </p:spTree>
    <p:extLst>
      <p:ext uri="{BB962C8B-B14F-4D97-AF65-F5344CB8AC3E}">
        <p14:creationId xmlns:p14="http://schemas.microsoft.com/office/powerpoint/2010/main" val="52518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1FB91C-E896-ED4A-A72B-288256FC587D}"/>
              </a:ext>
            </a:extLst>
          </p:cNvPr>
          <p:cNvPicPr>
            <a:picLocks noChangeAspect="1"/>
          </p:cNvPicPr>
          <p:nvPr/>
        </p:nvPicPr>
        <p:blipFill>
          <a:blip r:embed="rId3"/>
          <a:stretch>
            <a:fillRect/>
          </a:stretch>
        </p:blipFill>
        <p:spPr>
          <a:xfrm>
            <a:off x="0" y="0"/>
            <a:ext cx="12192000" cy="6858000"/>
          </a:xfrm>
          <a:prstGeom prst="rect">
            <a:avLst/>
          </a:prstGeom>
        </p:spPr>
      </p:pic>
      <p:sp>
        <p:nvSpPr>
          <p:cNvPr id="4" name="Google Shape;141;p19">
            <a:extLst>
              <a:ext uri="{FF2B5EF4-FFF2-40B4-BE49-F238E27FC236}">
                <a16:creationId xmlns:a16="http://schemas.microsoft.com/office/drawing/2014/main" id="{C1A226D9-4A5C-5C4E-8581-78D6090298B5}"/>
              </a:ext>
            </a:extLst>
          </p:cNvPr>
          <p:cNvSpPr txBox="1">
            <a:spLocks/>
          </p:cNvSpPr>
          <p:nvPr/>
        </p:nvSpPr>
        <p:spPr>
          <a:xfrm>
            <a:off x="758993" y="716113"/>
            <a:ext cx="5346078" cy="298148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500"/>
              </a:lnSpc>
              <a:spcBef>
                <a:spcPts val="0"/>
              </a:spcBef>
              <a:buClr>
                <a:srgbClr val="990166"/>
              </a:buClr>
            </a:pPr>
            <a:r>
              <a:rPr lang="en-US" sz="5400" dirty="0">
                <a:solidFill>
                  <a:srgbClr val="003E6F"/>
                </a:solidFill>
                <a:latin typeface="Montserrat SemiBold"/>
                <a:ea typeface="Montserrat SemiBold"/>
                <a:cs typeface="Montserrat SemiBold"/>
                <a:sym typeface="Montserrat SemiBold"/>
              </a:rPr>
              <a:t>High-Touch Coaching for </a:t>
            </a:r>
            <a:r>
              <a:rPr lang="en-US" sz="5400" b="1" dirty="0">
                <a:solidFill>
                  <a:srgbClr val="AC2376"/>
                </a:solidFill>
                <a:latin typeface="Montserrat SemiBold"/>
                <a:ea typeface="Montserrat SemiBold"/>
                <a:cs typeface="Montserrat SemiBold"/>
                <a:sym typeface="Montserrat SemiBold"/>
              </a:rPr>
              <a:t>Positive Change</a:t>
            </a:r>
          </a:p>
          <a:p>
            <a:pPr>
              <a:lnSpc>
                <a:spcPts val="4500"/>
              </a:lnSpc>
              <a:spcBef>
                <a:spcPts val="0"/>
              </a:spcBef>
              <a:buClr>
                <a:srgbClr val="990166"/>
              </a:buClr>
            </a:pPr>
            <a:r>
              <a:rPr lang="en-US" sz="5400" dirty="0">
                <a:solidFill>
                  <a:srgbClr val="003E6F"/>
                </a:solidFill>
                <a:latin typeface="Montserrat SemiBold"/>
                <a:ea typeface="Montserrat SemiBold"/>
                <a:cs typeface="Montserrat SemiBold"/>
                <a:sym typeface="Montserrat SemiBold"/>
              </a:rPr>
              <a:t>with Women </a:t>
            </a:r>
            <a:br>
              <a:rPr lang="en-US" sz="5400" dirty="0">
                <a:solidFill>
                  <a:srgbClr val="003E6F"/>
                </a:solidFill>
                <a:latin typeface="Montserrat SemiBold"/>
                <a:ea typeface="Montserrat SemiBold"/>
                <a:cs typeface="Montserrat SemiBold"/>
                <a:sym typeface="Montserrat SemiBold"/>
              </a:rPr>
            </a:br>
            <a:r>
              <a:rPr lang="en-US" sz="5400" dirty="0">
                <a:solidFill>
                  <a:srgbClr val="003E6F"/>
                </a:solidFill>
                <a:latin typeface="Montserrat SemiBold"/>
                <a:ea typeface="Montserrat SemiBold"/>
                <a:cs typeface="Montserrat SemiBold"/>
                <a:sym typeface="Montserrat SemiBold"/>
              </a:rPr>
              <a:t>of Color</a:t>
            </a:r>
          </a:p>
        </p:txBody>
      </p:sp>
      <p:pic>
        <p:nvPicPr>
          <p:cNvPr id="5" name="Picture 4">
            <a:extLst>
              <a:ext uri="{FF2B5EF4-FFF2-40B4-BE49-F238E27FC236}">
                <a16:creationId xmlns:a16="http://schemas.microsoft.com/office/drawing/2014/main" id="{98D9792B-8172-7D4A-8C52-66825D94D4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6428" y="716113"/>
            <a:ext cx="2730029" cy="2464609"/>
          </a:xfrm>
          <a:prstGeom prst="rect">
            <a:avLst/>
          </a:prstGeom>
        </p:spPr>
      </p:pic>
      <p:sp>
        <p:nvSpPr>
          <p:cNvPr id="10" name="Rectangle 9">
            <a:extLst>
              <a:ext uri="{FF2B5EF4-FFF2-40B4-BE49-F238E27FC236}">
                <a16:creationId xmlns:a16="http://schemas.microsoft.com/office/drawing/2014/main" id="{550956FF-93BB-764C-8AED-3C527CC60572}"/>
              </a:ext>
            </a:extLst>
          </p:cNvPr>
          <p:cNvSpPr/>
          <p:nvPr/>
        </p:nvSpPr>
        <p:spPr>
          <a:xfrm>
            <a:off x="-1" y="0"/>
            <a:ext cx="626911"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4BD59-8430-BB41-9531-79B00A967CE6}"/>
              </a:ext>
            </a:extLst>
          </p:cNvPr>
          <p:cNvSpPr/>
          <p:nvPr/>
        </p:nvSpPr>
        <p:spPr>
          <a:xfrm>
            <a:off x="11565087" y="0"/>
            <a:ext cx="626912" cy="6858000"/>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144;p19">
            <a:extLst>
              <a:ext uri="{FF2B5EF4-FFF2-40B4-BE49-F238E27FC236}">
                <a16:creationId xmlns:a16="http://schemas.microsoft.com/office/drawing/2014/main" id="{3F67CCE8-D5AE-D046-A219-844785F2A70D}"/>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4</a:t>
            </a:fld>
            <a:endParaRPr lang="en-US" sz="1400" dirty="0">
              <a:solidFill>
                <a:schemeClr val="bg1"/>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380581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B1D9AC-89B2-394D-B37A-1A011C26D6A7}"/>
              </a:ext>
            </a:extLst>
          </p:cNvPr>
          <p:cNvSpPr/>
          <p:nvPr/>
        </p:nvSpPr>
        <p:spPr>
          <a:xfrm>
            <a:off x="0" y="0"/>
            <a:ext cx="12192000" cy="6973824"/>
          </a:xfrm>
          <a:prstGeom prst="rect">
            <a:avLst/>
          </a:prstGeom>
          <a:solidFill>
            <a:srgbClr val="003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1D7CA08-9D43-8A4E-94C0-871087C49EAE}"/>
              </a:ext>
            </a:extLst>
          </p:cNvPr>
          <p:cNvSpPr>
            <a:spLocks noGrp="1"/>
          </p:cNvSpPr>
          <p:nvPr>
            <p:ph type="title"/>
          </p:nvPr>
        </p:nvSpPr>
        <p:spPr>
          <a:xfrm>
            <a:off x="0" y="733859"/>
            <a:ext cx="12191999" cy="672784"/>
          </a:xfrm>
        </p:spPr>
        <p:txBody>
          <a:bodyPr>
            <a:noAutofit/>
          </a:bodyPr>
          <a:lstStyle/>
          <a:p>
            <a:pPr algn="ctr"/>
            <a:r>
              <a:rPr lang="en-US" sz="4800" dirty="0">
                <a:solidFill>
                  <a:schemeClr val="bg1"/>
                </a:solidFill>
                <a:latin typeface="+mn-lt"/>
                <a:ea typeface="Montserrat SemiBold"/>
                <a:cs typeface="Montserrat SemiBold"/>
                <a:sym typeface="Montserrat SemiBold"/>
              </a:rPr>
              <a:t>Who is this for?</a:t>
            </a:r>
            <a:endParaRPr lang="en-US" sz="4800" dirty="0">
              <a:solidFill>
                <a:schemeClr val="bg1"/>
              </a:solidFill>
              <a:latin typeface="+mn-lt"/>
            </a:endParaRPr>
          </a:p>
        </p:txBody>
      </p:sp>
      <p:sp>
        <p:nvSpPr>
          <p:cNvPr id="3" name="Content Placeholder 2">
            <a:extLst>
              <a:ext uri="{FF2B5EF4-FFF2-40B4-BE49-F238E27FC236}">
                <a16:creationId xmlns:a16="http://schemas.microsoft.com/office/drawing/2014/main" id="{A5E02B15-7E31-432B-A511-772507801AA4}"/>
              </a:ext>
            </a:extLst>
          </p:cNvPr>
          <p:cNvSpPr>
            <a:spLocks noGrp="1"/>
          </p:cNvSpPr>
          <p:nvPr>
            <p:ph idx="1"/>
          </p:nvPr>
        </p:nvSpPr>
        <p:spPr>
          <a:xfrm>
            <a:off x="2384326" y="1602540"/>
            <a:ext cx="7423346" cy="4334964"/>
          </a:xfrm>
        </p:spPr>
        <p:txBody>
          <a:bodyPr>
            <a:noAutofit/>
          </a:bodyPr>
          <a:lstStyle/>
          <a:p>
            <a:pPr>
              <a:lnSpc>
                <a:spcPts val="2680"/>
              </a:lnSpc>
            </a:pPr>
            <a:r>
              <a:rPr lang="en-US" sz="2400" dirty="0">
                <a:solidFill>
                  <a:schemeClr val="bg1"/>
                </a:solidFill>
              </a:rPr>
              <a:t>Primarily designed to support Lifestyle Coaches and Coordinators who are serving or trying to serve </a:t>
            </a:r>
            <a:br>
              <a:rPr lang="en-US" sz="2400" dirty="0">
                <a:solidFill>
                  <a:schemeClr val="bg1"/>
                </a:solidFill>
              </a:rPr>
            </a:br>
            <a:r>
              <a:rPr lang="en-US" sz="2400" dirty="0">
                <a:solidFill>
                  <a:schemeClr val="bg1"/>
                </a:solidFill>
              </a:rPr>
              <a:t>“hard-to-reach” populations enrolled in the </a:t>
            </a:r>
            <a:br>
              <a:rPr lang="en-US" sz="2400" dirty="0">
                <a:solidFill>
                  <a:schemeClr val="bg1"/>
                </a:solidFill>
              </a:rPr>
            </a:br>
            <a:r>
              <a:rPr lang="en-US" sz="2400" dirty="0">
                <a:solidFill>
                  <a:schemeClr val="bg1"/>
                </a:solidFill>
              </a:rPr>
              <a:t>National Diabetes Prevention Program (National DPP)</a:t>
            </a:r>
          </a:p>
          <a:p>
            <a:pPr>
              <a:lnSpc>
                <a:spcPts val="2680"/>
              </a:lnSpc>
            </a:pPr>
            <a:r>
              <a:rPr lang="en-US" sz="2400" dirty="0">
                <a:solidFill>
                  <a:schemeClr val="bg1"/>
                </a:solidFill>
              </a:rPr>
              <a:t>Medical systems that refer women of color to the lifestyle change program</a:t>
            </a:r>
          </a:p>
          <a:p>
            <a:pPr>
              <a:lnSpc>
                <a:spcPts val="2680"/>
              </a:lnSpc>
            </a:pPr>
            <a:r>
              <a:rPr lang="en-US" sz="2400" dirty="0">
                <a:solidFill>
                  <a:schemeClr val="bg1"/>
                </a:solidFill>
              </a:rPr>
              <a:t>Administrations that want to see improved outreach, referral and retention among participants who are people of color </a:t>
            </a:r>
          </a:p>
          <a:p>
            <a:pPr>
              <a:lnSpc>
                <a:spcPts val="2680"/>
              </a:lnSpc>
            </a:pPr>
            <a:r>
              <a:rPr lang="en-US" sz="2400" dirty="0">
                <a:solidFill>
                  <a:schemeClr val="bg1"/>
                </a:solidFill>
              </a:rPr>
              <a:t>Those who are just curious about how we do our work</a:t>
            </a:r>
          </a:p>
        </p:txBody>
      </p:sp>
      <p:sp>
        <p:nvSpPr>
          <p:cNvPr id="7" name="Google Shape;144;p19">
            <a:extLst>
              <a:ext uri="{FF2B5EF4-FFF2-40B4-BE49-F238E27FC236}">
                <a16:creationId xmlns:a16="http://schemas.microsoft.com/office/drawing/2014/main" id="{041D9A8A-B811-A240-9213-EB69FE00909F}"/>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solidFill>
                <a:ea typeface="Lato" panose="020F0502020204030203" pitchFamily="34" charset="0"/>
                <a:cs typeface="Lato" panose="020F0502020204030203" pitchFamily="34" charset="0"/>
                <a:sym typeface="Calibri"/>
              </a:rPr>
              <a:pPr algn="r">
                <a:spcAft>
                  <a:spcPts val="600"/>
                </a:spcAft>
                <a:buClr>
                  <a:srgbClr val="888888"/>
                </a:buClr>
              </a:pPr>
              <a:t>5</a:t>
            </a:fld>
            <a:endParaRPr lang="en-US" sz="1400" dirty="0">
              <a:solidFill>
                <a:schemeClr val="bg1"/>
              </a:solidFill>
              <a:ea typeface="Lato" panose="020F0502020204030203" pitchFamily="34" charset="0"/>
              <a:cs typeface="Lato" panose="020F0502020204030203" pitchFamily="34" charset="0"/>
              <a:sym typeface="Times New Roman"/>
            </a:endParaRPr>
          </a:p>
        </p:txBody>
      </p:sp>
    </p:spTree>
    <p:extLst>
      <p:ext uri="{BB962C8B-B14F-4D97-AF65-F5344CB8AC3E}">
        <p14:creationId xmlns:p14="http://schemas.microsoft.com/office/powerpoint/2010/main" val="244794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4BF18B2-0F37-8541-8A33-34A2DCF96944}"/>
              </a:ext>
            </a:extLst>
          </p:cNvPr>
          <p:cNvSpPr/>
          <p:nvPr/>
        </p:nvSpPr>
        <p:spPr>
          <a:xfrm>
            <a:off x="0" y="9708"/>
            <a:ext cx="12192000" cy="1164462"/>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46;p19">
            <a:extLst>
              <a:ext uri="{FF2B5EF4-FFF2-40B4-BE49-F238E27FC236}">
                <a16:creationId xmlns:a16="http://schemas.microsoft.com/office/drawing/2014/main" id="{D647391F-1B89-3B44-95AC-FB5FFE892D58}"/>
              </a:ext>
            </a:extLst>
          </p:cNvPr>
          <p:cNvSpPr txBox="1"/>
          <p:nvPr/>
        </p:nvSpPr>
        <p:spPr>
          <a:xfrm>
            <a:off x="1718596" y="1479125"/>
            <a:ext cx="8754808" cy="3772156"/>
          </a:xfrm>
          <a:prstGeom prst="rect">
            <a:avLst/>
          </a:prstGeom>
          <a:noFill/>
          <a:ln>
            <a:noFill/>
          </a:ln>
        </p:spPr>
        <p:txBody>
          <a:bodyPr spcFirstLastPara="1" wrap="square" lIns="91425" tIns="45700" rIns="91425" bIns="45700" anchor="ctr" anchorCtr="0">
            <a:noAutofit/>
          </a:bodyPr>
          <a:lstStyle/>
          <a:p>
            <a:pPr marL="342900" indent="-342900">
              <a:lnSpc>
                <a:spcPts val="2580"/>
              </a:lnSpc>
              <a:buFont typeface="Arial" panose="020B0604020202020204" pitchFamily="34" charset="0"/>
              <a:buChar char="•"/>
            </a:pPr>
            <a:r>
              <a:rPr lang="en-US" sz="2400" dirty="0">
                <a:ea typeface="Lato" panose="020F0502020204030203" pitchFamily="34" charset="0"/>
                <a:cs typeface="Lato" panose="020F0502020204030203" pitchFamily="34" charset="0"/>
              </a:rPr>
              <a:t>Founded as the National Black Women’s Health Project in 1983 by renowned health activist and MacArthur Genius Byllye Y. Avery.</a:t>
            </a:r>
          </a:p>
          <a:p>
            <a:pPr marL="342900" indent="-342900">
              <a:lnSpc>
                <a:spcPts val="2580"/>
              </a:lnSpc>
              <a:buFont typeface="Arial" panose="020B0604020202020204" pitchFamily="34" charset="0"/>
              <a:buChar char="•"/>
            </a:pPr>
            <a:endParaRPr lang="en-US" sz="2400" dirty="0">
              <a:ea typeface="Lato" panose="020F0502020204030203" pitchFamily="34" charset="0"/>
              <a:cs typeface="Lato" panose="020F0502020204030203" pitchFamily="34" charset="0"/>
            </a:endParaRPr>
          </a:p>
          <a:p>
            <a:pPr marL="342900" indent="-342900">
              <a:lnSpc>
                <a:spcPts val="2580"/>
              </a:lnSpc>
              <a:buFont typeface="Arial" panose="020B0604020202020204" pitchFamily="34" charset="0"/>
              <a:buChar char="•"/>
            </a:pPr>
            <a:r>
              <a:rPr lang="en-US" sz="2400" dirty="0">
                <a:ea typeface="Lato" panose="020F0502020204030203" pitchFamily="34" charset="0"/>
                <a:cs typeface="Lato" panose="020F0502020204030203" pitchFamily="34" charset="0"/>
              </a:rPr>
              <a:t>Only national organization dedicated to improving the health and wellness of our nation’s 21 million Black women and girls – physically, emotionally and financially</a:t>
            </a:r>
          </a:p>
          <a:p>
            <a:pPr marL="342900" indent="-342900">
              <a:lnSpc>
                <a:spcPts val="2580"/>
              </a:lnSpc>
              <a:buFont typeface="Arial" panose="020B0604020202020204" pitchFamily="34" charset="0"/>
              <a:buChar char="•"/>
            </a:pPr>
            <a:endParaRPr lang="en-US" sz="2400" dirty="0">
              <a:ea typeface="Lato" panose="020F0502020204030203" pitchFamily="34" charset="0"/>
              <a:cs typeface="Lato" panose="020F0502020204030203" pitchFamily="34" charset="0"/>
            </a:endParaRPr>
          </a:p>
          <a:p>
            <a:pPr marL="342900" indent="-342900">
              <a:lnSpc>
                <a:spcPts val="2580"/>
              </a:lnSpc>
              <a:buFont typeface="Arial" panose="020B0604020202020204" pitchFamily="34" charset="0"/>
              <a:buChar char="•"/>
            </a:pPr>
            <a:r>
              <a:rPr lang="en-US" sz="2400" b="1" dirty="0">
                <a:ea typeface="Lato" panose="020F0502020204030203" pitchFamily="34" charset="0"/>
                <a:cs typeface="Lato" panose="020F0502020204030203" pitchFamily="34" charset="0"/>
              </a:rPr>
              <a:t>Priorities: </a:t>
            </a:r>
            <a:r>
              <a:rPr lang="en-US" sz="2400" dirty="0">
                <a:ea typeface="Lato" panose="020F0502020204030203" pitchFamily="34" charset="0"/>
                <a:cs typeface="Lato" panose="020F0502020204030203" pitchFamily="34" charset="0"/>
              </a:rPr>
              <a:t>Prevention of chronic conditions; sexual and reproductive health; breast and cervical cancer; and policy </a:t>
            </a:r>
            <a:br>
              <a:rPr lang="en-US" sz="2400" dirty="0">
                <a:ea typeface="Lato" panose="020F0502020204030203" pitchFamily="34" charset="0"/>
                <a:cs typeface="Lato" panose="020F0502020204030203" pitchFamily="34" charset="0"/>
              </a:rPr>
            </a:br>
            <a:r>
              <a:rPr lang="en-US" sz="2400" dirty="0">
                <a:ea typeface="Lato" panose="020F0502020204030203" pitchFamily="34" charset="0"/>
                <a:cs typeface="Lato" panose="020F0502020204030203" pitchFamily="34" charset="0"/>
              </a:rPr>
              <a:t>and advocacy; leadership development on Historically Black Colleges and Universities (HBCUs).</a:t>
            </a:r>
          </a:p>
        </p:txBody>
      </p:sp>
      <p:pic>
        <p:nvPicPr>
          <p:cNvPr id="16" name="Picture 15">
            <a:extLst>
              <a:ext uri="{FF2B5EF4-FFF2-40B4-BE49-F238E27FC236}">
                <a16:creationId xmlns:a16="http://schemas.microsoft.com/office/drawing/2014/main" id="{BA9F64E2-5A8C-E84F-8D02-F2AB03018C60}"/>
              </a:ext>
            </a:extLst>
          </p:cNvPr>
          <p:cNvPicPr>
            <a:picLocks noChangeAspect="1"/>
          </p:cNvPicPr>
          <p:nvPr/>
        </p:nvPicPr>
        <p:blipFill>
          <a:blip r:embed="rId3"/>
          <a:stretch>
            <a:fillRect/>
          </a:stretch>
        </p:blipFill>
        <p:spPr>
          <a:xfrm>
            <a:off x="5189170" y="5504844"/>
            <a:ext cx="1813660" cy="861031"/>
          </a:xfrm>
          <a:prstGeom prst="rect">
            <a:avLst/>
          </a:prstGeom>
        </p:spPr>
      </p:pic>
      <p:sp>
        <p:nvSpPr>
          <p:cNvPr id="11" name="Google Shape;144;p19">
            <a:extLst>
              <a:ext uri="{FF2B5EF4-FFF2-40B4-BE49-F238E27FC236}">
                <a16:creationId xmlns:a16="http://schemas.microsoft.com/office/drawing/2014/main" id="{3DA3F563-D567-3B4D-BB08-0F29504C696C}"/>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6</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5" name="Google Shape;141;p19">
            <a:extLst>
              <a:ext uri="{FF2B5EF4-FFF2-40B4-BE49-F238E27FC236}">
                <a16:creationId xmlns:a16="http://schemas.microsoft.com/office/drawing/2014/main" id="{A0321239-B602-B245-8FCF-D3D8189C5D31}"/>
              </a:ext>
            </a:extLst>
          </p:cNvPr>
          <p:cNvSpPr txBox="1">
            <a:spLocks/>
          </p:cNvSpPr>
          <p:nvPr/>
        </p:nvSpPr>
        <p:spPr>
          <a:xfrm>
            <a:off x="1" y="535590"/>
            <a:ext cx="12191999" cy="62363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800"/>
              </a:lnSpc>
              <a:spcBef>
                <a:spcPts val="0"/>
              </a:spcBef>
              <a:buClr>
                <a:srgbClr val="990166"/>
              </a:buClr>
            </a:pPr>
            <a:r>
              <a:rPr lang="en-US" dirty="0">
                <a:solidFill>
                  <a:srgbClr val="003E6F"/>
                </a:solidFill>
                <a:latin typeface="+mn-lt"/>
                <a:ea typeface="Montserrat SemiBold"/>
                <a:cs typeface="Montserrat SemiBold"/>
                <a:sym typeface="Montserrat SemiBold"/>
              </a:rPr>
              <a:t>Black Women’s Health Imperative</a:t>
            </a:r>
          </a:p>
        </p:txBody>
      </p:sp>
    </p:spTree>
    <p:extLst>
      <p:ext uri="{BB962C8B-B14F-4D97-AF65-F5344CB8AC3E}">
        <p14:creationId xmlns:p14="http://schemas.microsoft.com/office/powerpoint/2010/main" val="3087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7" name="Rectangle 16">
            <a:extLst>
              <a:ext uri="{FF2B5EF4-FFF2-40B4-BE49-F238E27FC236}">
                <a16:creationId xmlns:a16="http://schemas.microsoft.com/office/drawing/2014/main" id="{4EF793B4-9F67-E948-B318-8407594149D1}"/>
              </a:ext>
            </a:extLst>
          </p:cNvPr>
          <p:cNvSpPr/>
          <p:nvPr/>
        </p:nvSpPr>
        <p:spPr>
          <a:xfrm>
            <a:off x="0" y="9708"/>
            <a:ext cx="12192000" cy="1164462"/>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Google Shape;146;p19"/>
          <p:cNvSpPr txBox="1"/>
          <p:nvPr/>
        </p:nvSpPr>
        <p:spPr>
          <a:xfrm>
            <a:off x="5723934" y="1572610"/>
            <a:ext cx="5456130" cy="4600899"/>
          </a:xfrm>
          <a:prstGeom prst="rect">
            <a:avLst/>
          </a:prstGeom>
        </p:spPr>
        <p:txBody>
          <a:bodyPr spcFirstLastPara="1" vert="horz" lIns="91440" tIns="45720" rIns="91440" bIns="45720" rtlCol="0" anchorCtr="0">
            <a:normAutofit/>
          </a:bodyPr>
          <a:lstStyle/>
          <a:p>
            <a:pPr marL="342900" indent="-228600">
              <a:lnSpc>
                <a:spcPts val="2100"/>
              </a:lnSpc>
              <a:spcAft>
                <a:spcPts val="600"/>
              </a:spcAft>
              <a:buFont typeface="Arial" panose="020B0604020202020204" pitchFamily="34" charset="0"/>
              <a:buChar char="•"/>
            </a:pPr>
            <a:r>
              <a:rPr lang="en-US" sz="2000" dirty="0"/>
              <a:t>One of the original national grantees funded by CDC to take the National DPP to scale in 2012 and funded again in 2017.</a:t>
            </a:r>
          </a:p>
          <a:p>
            <a:pPr marL="342900" indent="-228600">
              <a:lnSpc>
                <a:spcPts val="2100"/>
              </a:lnSpc>
              <a:spcAft>
                <a:spcPts val="600"/>
              </a:spcAft>
              <a:buFont typeface="Arial" panose="020B0604020202020204" pitchFamily="34" charset="0"/>
              <a:buChar char="•"/>
            </a:pPr>
            <a:r>
              <a:rPr lang="en-US" sz="2000" dirty="0"/>
              <a:t>Proven success with enrolling, retaining and improving health of women of color in the program.</a:t>
            </a:r>
          </a:p>
          <a:p>
            <a:pPr marL="342900" indent="-228600">
              <a:lnSpc>
                <a:spcPts val="2100"/>
              </a:lnSpc>
              <a:spcAft>
                <a:spcPts val="600"/>
              </a:spcAft>
              <a:buFont typeface="Arial" panose="020B0604020202020204" pitchFamily="34" charset="0"/>
              <a:buChar char="•"/>
            </a:pPr>
            <a:r>
              <a:rPr lang="en-US" sz="2000" dirty="0"/>
              <a:t>Developed a “High Touch Coaching” model to improve participant outcomes and retain them in the program.</a:t>
            </a:r>
          </a:p>
          <a:p>
            <a:pPr marL="342900" indent="-228600">
              <a:lnSpc>
                <a:spcPts val="2100"/>
              </a:lnSpc>
              <a:spcAft>
                <a:spcPts val="600"/>
              </a:spcAft>
              <a:buFont typeface="Arial" panose="020B0604020202020204" pitchFamily="34" charset="0"/>
              <a:buChar char="•"/>
            </a:pPr>
            <a:r>
              <a:rPr lang="en-US" sz="2000" dirty="0"/>
              <a:t>CDC-designated Training Entity to provide new coach training, Master training, and advanced skills training to any program provider.</a:t>
            </a:r>
          </a:p>
          <a:p>
            <a:pPr marL="342900" indent="-228600">
              <a:lnSpc>
                <a:spcPts val="2100"/>
              </a:lnSpc>
              <a:spcAft>
                <a:spcPts val="600"/>
              </a:spcAft>
              <a:buFont typeface="Arial" panose="020B0604020202020204" pitchFamily="34" charset="0"/>
              <a:buChar char="•"/>
            </a:pPr>
            <a:r>
              <a:rPr lang="en-US" sz="2000" dirty="0"/>
              <a:t>Provide tailored technical assistance to program providers through contracted services.</a:t>
            </a:r>
          </a:p>
        </p:txBody>
      </p:sp>
      <p:pic>
        <p:nvPicPr>
          <p:cNvPr id="140" name="Google Shape;140;p19"/>
          <p:cNvPicPr preferRelativeResize="0"/>
          <p:nvPr/>
        </p:nvPicPr>
        <p:blipFill rotWithShape="1">
          <a:blip r:embed="rId3" cstate="screen">
            <a:extLst>
              <a:ext uri="{28A0092B-C50C-407E-A947-70E740481C1C}">
                <a14:useLocalDpi xmlns:a14="http://schemas.microsoft.com/office/drawing/2010/main"/>
              </a:ext>
            </a:extLst>
          </a:blip>
          <a:stretch/>
        </p:blipFill>
        <p:spPr>
          <a:xfrm>
            <a:off x="682752" y="1572610"/>
            <a:ext cx="4644935" cy="3474878"/>
          </a:xfrm>
          <a:prstGeom prst="rect">
            <a:avLst/>
          </a:prstGeom>
          <a:noFill/>
        </p:spPr>
      </p:pic>
      <p:pic>
        <p:nvPicPr>
          <p:cNvPr id="2" name="Picture 1">
            <a:extLst>
              <a:ext uri="{FF2B5EF4-FFF2-40B4-BE49-F238E27FC236}">
                <a16:creationId xmlns:a16="http://schemas.microsoft.com/office/drawing/2014/main" id="{D5C0F587-0CF0-4480-A52A-654FDD1E14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5555" y="1572610"/>
            <a:ext cx="3973566" cy="3474878"/>
          </a:xfrm>
          <a:prstGeom prst="rect">
            <a:avLst/>
          </a:prstGeom>
        </p:spPr>
      </p:pic>
      <p:sp>
        <p:nvSpPr>
          <p:cNvPr id="9" name="Google Shape;144;p19">
            <a:extLst>
              <a:ext uri="{FF2B5EF4-FFF2-40B4-BE49-F238E27FC236}">
                <a16:creationId xmlns:a16="http://schemas.microsoft.com/office/drawing/2014/main" id="{01CFB251-81D7-E34B-99DF-27B842930966}"/>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7</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sp>
        <p:nvSpPr>
          <p:cNvPr id="11" name="Google Shape;141;p19">
            <a:extLst>
              <a:ext uri="{FF2B5EF4-FFF2-40B4-BE49-F238E27FC236}">
                <a16:creationId xmlns:a16="http://schemas.microsoft.com/office/drawing/2014/main" id="{814B06BE-21ED-6949-BBB0-D61A6545C2C9}"/>
              </a:ext>
            </a:extLst>
          </p:cNvPr>
          <p:cNvSpPr txBox="1">
            <a:spLocks/>
          </p:cNvSpPr>
          <p:nvPr/>
        </p:nvSpPr>
        <p:spPr>
          <a:xfrm>
            <a:off x="1" y="535590"/>
            <a:ext cx="12191999" cy="62363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800"/>
              </a:lnSpc>
              <a:spcBef>
                <a:spcPts val="0"/>
              </a:spcBef>
              <a:buClr>
                <a:srgbClr val="990166"/>
              </a:buClr>
            </a:pPr>
            <a:r>
              <a:rPr lang="en-US" dirty="0">
                <a:solidFill>
                  <a:srgbClr val="003E6F"/>
                </a:solidFill>
                <a:latin typeface="+mn-lt"/>
                <a:ea typeface="Montserrat SemiBold"/>
                <a:cs typeface="Montserrat SemiBold"/>
                <a:sym typeface="Montserrat SemiBold"/>
              </a:rPr>
              <a:t>Black Women’s Health Imperative</a:t>
            </a:r>
          </a:p>
        </p:txBody>
      </p:sp>
      <p:pic>
        <p:nvPicPr>
          <p:cNvPr id="12" name="Picture 11">
            <a:extLst>
              <a:ext uri="{FF2B5EF4-FFF2-40B4-BE49-F238E27FC236}">
                <a16:creationId xmlns:a16="http://schemas.microsoft.com/office/drawing/2014/main" id="{0AFF9B97-A405-2B42-BAF8-500A2C13E67B}"/>
              </a:ext>
            </a:extLst>
          </p:cNvPr>
          <p:cNvPicPr>
            <a:picLocks noChangeAspect="1"/>
          </p:cNvPicPr>
          <p:nvPr/>
        </p:nvPicPr>
        <p:blipFill>
          <a:blip r:embed="rId5"/>
          <a:stretch>
            <a:fillRect/>
          </a:stretch>
        </p:blipFill>
        <p:spPr>
          <a:xfrm>
            <a:off x="2555508" y="5386244"/>
            <a:ext cx="1813660" cy="861031"/>
          </a:xfrm>
          <a:prstGeom prst="rect">
            <a:avLst/>
          </a:prstGeom>
        </p:spPr>
      </p:pic>
    </p:spTree>
    <p:extLst>
      <p:ext uri="{BB962C8B-B14F-4D97-AF65-F5344CB8AC3E}">
        <p14:creationId xmlns:p14="http://schemas.microsoft.com/office/powerpoint/2010/main" val="40529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6">
                                            <p:txEl>
                                              <p:pRg st="3" end="3"/>
                                            </p:txEl>
                                          </p:spTgt>
                                        </p:tgtEl>
                                        <p:attrNameLst>
                                          <p:attrName>style.visibility</p:attrName>
                                        </p:attrNameLst>
                                      </p:cBhvr>
                                      <p:to>
                                        <p:strVal val="visible"/>
                                      </p:to>
                                    </p:set>
                                    <p:anim calcmode="lin" valueType="num">
                                      <p:cBhvr additive="base">
                                        <p:cTn id="25"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6">
                                            <p:txEl>
                                              <p:pRg st="4" end="4"/>
                                            </p:txEl>
                                          </p:spTgt>
                                        </p:tgtEl>
                                        <p:attrNameLst>
                                          <p:attrName>style.visibility</p:attrName>
                                        </p:attrNameLst>
                                      </p:cBhvr>
                                      <p:to>
                                        <p:strVal val="visible"/>
                                      </p:to>
                                    </p:set>
                                    <p:anim calcmode="lin" valueType="num">
                                      <p:cBhvr additive="base">
                                        <p:cTn id="31" dur="500" fill="hold"/>
                                        <p:tgtEl>
                                          <p:spTgt spid="1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4" name="Rectangle 23">
            <a:extLst>
              <a:ext uri="{FF2B5EF4-FFF2-40B4-BE49-F238E27FC236}">
                <a16:creationId xmlns:a16="http://schemas.microsoft.com/office/drawing/2014/main" id="{F76CB7D0-514B-334A-BCD0-185DA173962C}"/>
              </a:ext>
            </a:extLst>
          </p:cNvPr>
          <p:cNvSpPr/>
          <p:nvPr/>
        </p:nvSpPr>
        <p:spPr>
          <a:xfrm>
            <a:off x="0" y="9708"/>
            <a:ext cx="12192000" cy="1164462"/>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a:extLst>
              <a:ext uri="{FF2B5EF4-FFF2-40B4-BE49-F238E27FC236}">
                <a16:creationId xmlns:a16="http://schemas.microsoft.com/office/drawing/2014/main" id="{3ABA5EA5-DACC-4E6A-ACC9-6E0D7312F2D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D2C6F7AF-922F-8541-8811-93E9EC76CF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790" y="2903360"/>
            <a:ext cx="2549236" cy="1699490"/>
          </a:xfrm>
          <a:prstGeom prst="rect">
            <a:avLst/>
          </a:prstGeom>
        </p:spPr>
      </p:pic>
      <p:sp>
        <p:nvSpPr>
          <p:cNvPr id="11" name="TextBox 10">
            <a:extLst>
              <a:ext uri="{FF2B5EF4-FFF2-40B4-BE49-F238E27FC236}">
                <a16:creationId xmlns:a16="http://schemas.microsoft.com/office/drawing/2014/main" id="{2DB41857-1F28-A548-9E76-D6FAC676D04E}"/>
              </a:ext>
            </a:extLst>
          </p:cNvPr>
          <p:cNvSpPr txBox="1"/>
          <p:nvPr/>
        </p:nvSpPr>
        <p:spPr>
          <a:xfrm>
            <a:off x="-143933" y="307947"/>
            <a:ext cx="12192000" cy="769441"/>
          </a:xfrm>
          <a:prstGeom prst="rect">
            <a:avLst/>
          </a:prstGeom>
          <a:noFill/>
        </p:spPr>
        <p:txBody>
          <a:bodyPr wrap="square" rtlCol="0">
            <a:spAutoFit/>
          </a:bodyPr>
          <a:lstStyle/>
          <a:p>
            <a:pPr algn="ctr"/>
            <a:r>
              <a:rPr lang="en-US" sz="4400" dirty="0">
                <a:solidFill>
                  <a:srgbClr val="003E6F"/>
                </a:solidFill>
                <a:ea typeface="Montserrat SemiBold"/>
                <a:cs typeface="Montserrat SemiBold"/>
                <a:sym typeface="Montserrat SemiBold"/>
              </a:rPr>
              <a:t>Our CYL</a:t>
            </a:r>
            <a:r>
              <a:rPr lang="en-US" sz="4400" baseline="30000" dirty="0">
                <a:solidFill>
                  <a:srgbClr val="003E6F"/>
                </a:solidFill>
                <a:ea typeface="Montserrat SemiBold"/>
                <a:cs typeface="Montserrat SemiBold"/>
                <a:sym typeface="Montserrat SemiBold"/>
              </a:rPr>
              <a:t>2</a:t>
            </a:r>
            <a:r>
              <a:rPr lang="en-US" sz="4400" dirty="0">
                <a:solidFill>
                  <a:srgbClr val="003E6F"/>
                </a:solidFill>
                <a:ea typeface="Montserrat SemiBold"/>
                <a:cs typeface="Montserrat SemiBold"/>
                <a:sym typeface="Montserrat SemiBold"/>
              </a:rPr>
              <a:t> Program Partners</a:t>
            </a:r>
            <a:endParaRPr lang="en-US" sz="4400" dirty="0">
              <a:solidFill>
                <a:srgbClr val="003E6F"/>
              </a:solidFill>
            </a:endParaRPr>
          </a:p>
        </p:txBody>
      </p:sp>
      <p:pic>
        <p:nvPicPr>
          <p:cNvPr id="12" name="Picture 11">
            <a:extLst>
              <a:ext uri="{FF2B5EF4-FFF2-40B4-BE49-F238E27FC236}">
                <a16:creationId xmlns:a16="http://schemas.microsoft.com/office/drawing/2014/main" id="{C12B824B-E51F-A94A-82A8-0A9D2C992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3355" y="1639360"/>
            <a:ext cx="966718" cy="1132678"/>
          </a:xfrm>
          <a:prstGeom prst="rect">
            <a:avLst/>
          </a:prstGeom>
        </p:spPr>
      </p:pic>
      <p:pic>
        <p:nvPicPr>
          <p:cNvPr id="14" name="Picture 13">
            <a:extLst>
              <a:ext uri="{FF2B5EF4-FFF2-40B4-BE49-F238E27FC236}">
                <a16:creationId xmlns:a16="http://schemas.microsoft.com/office/drawing/2014/main" id="{D6E7C9D3-7597-BB40-9787-981F821345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2214" y="3156284"/>
            <a:ext cx="2115999" cy="1115972"/>
          </a:xfrm>
          <a:prstGeom prst="rect">
            <a:avLst/>
          </a:prstGeom>
        </p:spPr>
      </p:pic>
      <p:pic>
        <p:nvPicPr>
          <p:cNvPr id="15" name="Picture 14">
            <a:extLst>
              <a:ext uri="{FF2B5EF4-FFF2-40B4-BE49-F238E27FC236}">
                <a16:creationId xmlns:a16="http://schemas.microsoft.com/office/drawing/2014/main" id="{39268340-AC15-3B45-9101-03847221CD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7555" y="3185502"/>
            <a:ext cx="1472438" cy="1057535"/>
          </a:xfrm>
          <a:prstGeom prst="rect">
            <a:avLst/>
          </a:prstGeom>
        </p:spPr>
      </p:pic>
      <p:pic>
        <p:nvPicPr>
          <p:cNvPr id="16" name="Picture 15">
            <a:extLst>
              <a:ext uri="{FF2B5EF4-FFF2-40B4-BE49-F238E27FC236}">
                <a16:creationId xmlns:a16="http://schemas.microsoft.com/office/drawing/2014/main" id="{95A267CF-46B4-2048-AAA9-D332BD130A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8428" y="1631387"/>
            <a:ext cx="1463571" cy="1148625"/>
          </a:xfrm>
          <a:prstGeom prst="rect">
            <a:avLst/>
          </a:prstGeom>
        </p:spPr>
      </p:pic>
      <p:pic>
        <p:nvPicPr>
          <p:cNvPr id="17" name="Picture 16">
            <a:extLst>
              <a:ext uri="{FF2B5EF4-FFF2-40B4-BE49-F238E27FC236}">
                <a16:creationId xmlns:a16="http://schemas.microsoft.com/office/drawing/2014/main" id="{EB95E8CF-97B5-574B-BB46-00610B4CE7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60521" y="4731133"/>
            <a:ext cx="1405883" cy="1345197"/>
          </a:xfrm>
          <a:prstGeom prst="rect">
            <a:avLst/>
          </a:prstGeom>
        </p:spPr>
      </p:pic>
      <p:pic>
        <p:nvPicPr>
          <p:cNvPr id="18" name="Picture 17">
            <a:extLst>
              <a:ext uri="{FF2B5EF4-FFF2-40B4-BE49-F238E27FC236}">
                <a16:creationId xmlns:a16="http://schemas.microsoft.com/office/drawing/2014/main" id="{5DCC3D56-4107-A544-BCB6-1198DBB0E3F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72851" y="3185502"/>
            <a:ext cx="1164515" cy="1111724"/>
          </a:xfrm>
          <a:prstGeom prst="rect">
            <a:avLst/>
          </a:prstGeom>
        </p:spPr>
      </p:pic>
      <p:pic>
        <p:nvPicPr>
          <p:cNvPr id="19" name="Picture 18">
            <a:extLst>
              <a:ext uri="{FF2B5EF4-FFF2-40B4-BE49-F238E27FC236}">
                <a16:creationId xmlns:a16="http://schemas.microsoft.com/office/drawing/2014/main" id="{E7B5A0B7-35B3-1B4E-A26C-3D981E7F689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3924" y="4885908"/>
            <a:ext cx="2460968" cy="1134519"/>
          </a:xfrm>
          <a:prstGeom prst="rect">
            <a:avLst/>
          </a:prstGeom>
        </p:spPr>
      </p:pic>
      <p:pic>
        <p:nvPicPr>
          <p:cNvPr id="20" name="Picture 19">
            <a:extLst>
              <a:ext uri="{FF2B5EF4-FFF2-40B4-BE49-F238E27FC236}">
                <a16:creationId xmlns:a16="http://schemas.microsoft.com/office/drawing/2014/main" id="{0B3B2185-5F26-0547-A339-00E09FF077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69644" y="1566359"/>
            <a:ext cx="1569529" cy="1278681"/>
          </a:xfrm>
          <a:prstGeom prst="rect">
            <a:avLst/>
          </a:prstGeom>
        </p:spPr>
      </p:pic>
      <p:pic>
        <p:nvPicPr>
          <p:cNvPr id="21" name="Picture 20">
            <a:extLst>
              <a:ext uri="{FF2B5EF4-FFF2-40B4-BE49-F238E27FC236}">
                <a16:creationId xmlns:a16="http://schemas.microsoft.com/office/drawing/2014/main" id="{844AFF73-E664-3A44-BBA7-92FF9DB2D2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30150" y="4717295"/>
            <a:ext cx="1015458" cy="1358472"/>
          </a:xfrm>
          <a:prstGeom prst="rect">
            <a:avLst/>
          </a:prstGeom>
        </p:spPr>
      </p:pic>
      <p:pic>
        <p:nvPicPr>
          <p:cNvPr id="22" name="Picture 21">
            <a:extLst>
              <a:ext uri="{FF2B5EF4-FFF2-40B4-BE49-F238E27FC236}">
                <a16:creationId xmlns:a16="http://schemas.microsoft.com/office/drawing/2014/main" id="{FFA4CB8E-A506-8347-83F2-C643B9D28F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633355" y="4711141"/>
            <a:ext cx="1104011" cy="1343560"/>
          </a:xfrm>
          <a:prstGeom prst="rect">
            <a:avLst/>
          </a:prstGeom>
        </p:spPr>
      </p:pic>
      <p:sp>
        <p:nvSpPr>
          <p:cNvPr id="23" name="Google Shape;144;p19">
            <a:extLst>
              <a:ext uri="{FF2B5EF4-FFF2-40B4-BE49-F238E27FC236}">
                <a16:creationId xmlns:a16="http://schemas.microsoft.com/office/drawing/2014/main" id="{A099345D-E119-D242-A852-546ED6244C5D}"/>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8</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pic>
        <p:nvPicPr>
          <p:cNvPr id="6" name="Picture 5">
            <a:extLst>
              <a:ext uri="{FF2B5EF4-FFF2-40B4-BE49-F238E27FC236}">
                <a16:creationId xmlns:a16="http://schemas.microsoft.com/office/drawing/2014/main" id="{BD57BD8C-8C17-1842-B827-17EDE512181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86457" y="1540735"/>
            <a:ext cx="1254633" cy="1225228"/>
          </a:xfrm>
          <a:prstGeom prst="rect">
            <a:avLst/>
          </a:prstGeom>
        </p:spPr>
      </p:pic>
    </p:spTree>
    <p:extLst>
      <p:ext uri="{BB962C8B-B14F-4D97-AF65-F5344CB8AC3E}">
        <p14:creationId xmlns:p14="http://schemas.microsoft.com/office/powerpoint/2010/main" val="47229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2093-A338-F141-9082-4288E335DA02}"/>
              </a:ext>
            </a:extLst>
          </p:cNvPr>
          <p:cNvSpPr txBox="1">
            <a:spLocks/>
          </p:cNvSpPr>
          <p:nvPr/>
        </p:nvSpPr>
        <p:spPr>
          <a:xfrm>
            <a:off x="1304323" y="732930"/>
            <a:ext cx="7176735" cy="7762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3E6F"/>
                </a:solidFill>
                <a:latin typeface="+mn-lt"/>
              </a:rPr>
              <a:t>Unique Target Populations</a:t>
            </a:r>
          </a:p>
        </p:txBody>
      </p:sp>
      <p:sp>
        <p:nvSpPr>
          <p:cNvPr id="5" name="Content Placeholder 2">
            <a:extLst>
              <a:ext uri="{FF2B5EF4-FFF2-40B4-BE49-F238E27FC236}">
                <a16:creationId xmlns:a16="http://schemas.microsoft.com/office/drawing/2014/main" id="{ED0135EF-7EE6-3E46-8B8E-C3503FA412B2}"/>
              </a:ext>
            </a:extLst>
          </p:cNvPr>
          <p:cNvSpPr txBox="1">
            <a:spLocks/>
          </p:cNvSpPr>
          <p:nvPr/>
        </p:nvSpPr>
        <p:spPr>
          <a:xfrm>
            <a:off x="7412737" y="2056364"/>
            <a:ext cx="4136788" cy="38934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Among all women in the United States, </a:t>
            </a:r>
            <a:r>
              <a:rPr lang="en-US" sz="2400" b="1" dirty="0"/>
              <a:t>Black Women rank first in obesity.</a:t>
            </a:r>
          </a:p>
          <a:p>
            <a:pPr marL="0" indent="0">
              <a:buNone/>
            </a:pPr>
            <a:r>
              <a:rPr lang="en-US" sz="2400" b="1" dirty="0" err="1"/>
              <a:t>Lantinas</a:t>
            </a:r>
            <a:r>
              <a:rPr lang="en-US" sz="2400" b="1" dirty="0"/>
              <a:t> rank first in being overweight </a:t>
            </a:r>
            <a:r>
              <a:rPr lang="en-US" sz="2400" dirty="0"/>
              <a:t>and second to Black women in obesity.</a:t>
            </a:r>
          </a:p>
        </p:txBody>
      </p:sp>
      <p:sp>
        <p:nvSpPr>
          <p:cNvPr id="7" name="Google Shape;144;p19">
            <a:extLst>
              <a:ext uri="{FF2B5EF4-FFF2-40B4-BE49-F238E27FC236}">
                <a16:creationId xmlns:a16="http://schemas.microsoft.com/office/drawing/2014/main" id="{16C7F7BD-CF60-AE48-822E-EC58631BE451}"/>
              </a:ext>
            </a:extLst>
          </p:cNvPr>
          <p:cNvSpPr txBox="1">
            <a:spLocks noGrp="1"/>
          </p:cNvSpPr>
          <p:nvPr>
            <p:ph type="sldNum" sz="quarter" idx="12"/>
          </p:nvPr>
        </p:nvSpPr>
        <p:spPr>
          <a:xfrm>
            <a:off x="9304867" y="6365875"/>
            <a:ext cx="2743200" cy="365125"/>
          </a:xfrm>
          <a:prstGeom prst="rect">
            <a:avLst/>
          </a:prstGeom>
        </p:spPr>
        <p:txBody>
          <a:bodyPr spcFirstLastPara="1" vert="horz" lIns="91440" tIns="45720" rIns="91440" bIns="45720" rtlCol="0" anchor="ctr" anchorCtr="0">
            <a:noAutofit/>
          </a:bodyPr>
          <a:lstStyle/>
          <a:p>
            <a:pPr algn="r">
              <a:spcAft>
                <a:spcPts val="600"/>
              </a:spcAft>
              <a:buClr>
                <a:srgbClr val="888888"/>
              </a:buClr>
            </a:pPr>
            <a:fld id="{00000000-1234-1234-1234-123412341234}" type="slidenum">
              <a:rPr lang="en-US" sz="1400" smtClean="0">
                <a:solidFill>
                  <a:schemeClr val="bg1">
                    <a:lumMod val="50000"/>
                  </a:schemeClr>
                </a:solidFill>
                <a:ea typeface="Lato" panose="020F0502020204030203" pitchFamily="34" charset="0"/>
                <a:cs typeface="Lato" panose="020F0502020204030203" pitchFamily="34" charset="0"/>
                <a:sym typeface="Calibri"/>
              </a:rPr>
              <a:pPr algn="r">
                <a:spcAft>
                  <a:spcPts val="600"/>
                </a:spcAft>
                <a:buClr>
                  <a:srgbClr val="888888"/>
                </a:buClr>
              </a:pPr>
              <a:t>9</a:t>
            </a:fld>
            <a:endParaRPr lang="en-US" sz="1400" dirty="0">
              <a:solidFill>
                <a:schemeClr val="bg1">
                  <a:lumMod val="50000"/>
                </a:schemeClr>
              </a:solidFill>
              <a:ea typeface="Lato" panose="020F0502020204030203" pitchFamily="34" charset="0"/>
              <a:cs typeface="Lato" panose="020F0502020204030203" pitchFamily="34" charset="0"/>
              <a:sym typeface="Times New Roman"/>
            </a:endParaRPr>
          </a:p>
        </p:txBody>
      </p:sp>
      <p:pic>
        <p:nvPicPr>
          <p:cNvPr id="13" name="Picture 12">
            <a:extLst>
              <a:ext uri="{FF2B5EF4-FFF2-40B4-BE49-F238E27FC236}">
                <a16:creationId xmlns:a16="http://schemas.microsoft.com/office/drawing/2014/main" id="{3BB6CE6D-4A03-1A4D-A929-022137E061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5946" y="1509133"/>
            <a:ext cx="5845933" cy="3893460"/>
          </a:xfrm>
          <a:prstGeom prst="rect">
            <a:avLst/>
          </a:prstGeom>
        </p:spPr>
      </p:pic>
      <p:sp>
        <p:nvSpPr>
          <p:cNvPr id="15" name="Rectangle 14">
            <a:extLst>
              <a:ext uri="{FF2B5EF4-FFF2-40B4-BE49-F238E27FC236}">
                <a16:creationId xmlns:a16="http://schemas.microsoft.com/office/drawing/2014/main" id="{FD8A443A-47CE-B743-9365-A8468633587D}"/>
              </a:ext>
            </a:extLst>
          </p:cNvPr>
          <p:cNvSpPr/>
          <p:nvPr/>
        </p:nvSpPr>
        <p:spPr>
          <a:xfrm>
            <a:off x="-1" y="0"/>
            <a:ext cx="626911" cy="6858000"/>
          </a:xfrm>
          <a:prstGeom prst="rect">
            <a:avLst/>
          </a:prstGeom>
          <a:solidFill>
            <a:srgbClr val="50B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7295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{57895894-576F-8140-8504-34496C7964B2}tf10001119</Template>
  <TotalTime>16</TotalTime>
  <Words>2014</Words>
  <Application>Microsoft Office PowerPoint</Application>
  <PresentationFormat>Widescreen</PresentationFormat>
  <Paragraphs>408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Housekeeping </vt:lpstr>
      <vt:lpstr>Audience Poll Question</vt:lpstr>
      <vt:lpstr>PowerPoint Presentation</vt:lpstr>
      <vt:lpstr>Who is this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Poll Question</vt:lpstr>
      <vt:lpstr>How did High-Touch Coaching Evolve?</vt:lpstr>
      <vt:lpstr>PowerPoint Presentation</vt:lpstr>
      <vt:lpstr>Change Was What We Needed</vt:lpstr>
      <vt:lpstr>We specialize in women of color  who daily face the impact of:</vt:lpstr>
      <vt:lpstr>High-Touch  Coaches Relate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Open  Question</vt:lpstr>
      <vt:lpstr>PowerPoint Presentation</vt:lpstr>
      <vt:lpstr>AMA Digital Guide </vt:lpstr>
      <vt:lpstr>Identify communication and messaging </vt:lpstr>
      <vt:lpstr>Closing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Magsumbol</dc:creator>
  <cp:lastModifiedBy>Anita Balan</cp:lastModifiedBy>
  <cp:revision>29</cp:revision>
  <dcterms:created xsi:type="dcterms:W3CDTF">2019-11-10T23:41:19Z</dcterms:created>
  <dcterms:modified xsi:type="dcterms:W3CDTF">2023-09-26T23:28:23Z</dcterms:modified>
</cp:coreProperties>
</file>